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3"/>
  </p:notesMasterIdLst>
  <p:sldIdLst>
    <p:sldId id="291" r:id="rId2"/>
    <p:sldId id="256" r:id="rId3"/>
    <p:sldId id="292" r:id="rId4"/>
    <p:sldId id="257" r:id="rId5"/>
    <p:sldId id="293" r:id="rId6"/>
    <p:sldId id="295" r:id="rId7"/>
    <p:sldId id="296" r:id="rId8"/>
    <p:sldId id="298" r:id="rId9"/>
    <p:sldId id="299" r:id="rId10"/>
    <p:sldId id="301" r:id="rId11"/>
    <p:sldId id="302" r:id="rId12"/>
    <p:sldId id="304" r:id="rId13"/>
    <p:sldId id="305" r:id="rId14"/>
    <p:sldId id="306" r:id="rId15"/>
    <p:sldId id="307" r:id="rId16"/>
    <p:sldId id="308" r:id="rId17"/>
    <p:sldId id="259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9" r:id="rId28"/>
    <p:sldId id="320" r:id="rId29"/>
    <p:sldId id="261" r:id="rId30"/>
    <p:sldId id="260" r:id="rId31"/>
    <p:sldId id="324" r:id="rId32"/>
  </p:sldIdLst>
  <p:sldSz cx="9144000" cy="5143500" type="screen16x9"/>
  <p:notesSz cx="6858000" cy="9144000"/>
  <p:embeddedFontLst>
    <p:embeddedFont>
      <p:font typeface="Aharoni" panose="02010803020104030203" pitchFamily="2" charset="-79"/>
      <p:bold r:id="rId34"/>
    </p:embeddedFont>
    <p:embeddedFont>
      <p:font typeface="Albert Sans" panose="020B0604020202020204" charset="0"/>
      <p:regular r:id="rId35"/>
      <p:bold r:id="rId36"/>
      <p:italic r:id="rId37"/>
      <p:boldItalic r:id="rId38"/>
    </p:embeddedFont>
    <p:embeddedFont>
      <p:font typeface="Arial Black" panose="020B0A04020102020204" pitchFamily="34" charset="0"/>
      <p:bold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Nunito Light" pitchFamily="2" charset="-52"/>
      <p:regular r:id="rId44"/>
      <p:italic r:id="rId45"/>
    </p:embeddedFont>
    <p:embeddedFont>
      <p:font typeface="Sitka Text" pitchFamily="2" charset="0"/>
      <p:regular r:id="rId46"/>
      <p:bold r:id="rId47"/>
      <p:italic r:id="rId48"/>
      <p:boldItalic r:id="rId49"/>
    </p:embeddedFont>
    <p:embeddedFont>
      <p:font typeface="Syne" panose="020B0604020202020204" charset="0"/>
      <p:regular r:id="rId50"/>
      <p:bold r:id="rId51"/>
    </p:embeddedFont>
    <p:embeddedFont>
      <p:font typeface="Syne SemiBold" panose="020B0604020202020204" charset="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8DDBBB-0E30-46CC-8B63-1809DD2FCF4F}">
  <a:tblStyle styleId="{5D8DDBBB-0E30-46CC-8B63-1809DD2FCF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DFA68D4-2C8A-4307-BE2D-FBBC4B30FC7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3" autoAdjust="0"/>
    <p:restoredTop sz="95669" autoAdjust="0"/>
  </p:normalViewPr>
  <p:slideViewPr>
    <p:cSldViewPr snapToGrid="0">
      <p:cViewPr varScale="1">
        <p:scale>
          <a:sx n="127" d="100"/>
          <a:sy n="127" d="100"/>
        </p:scale>
        <p:origin x="6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389400" y="3946400"/>
            <a:ext cx="30414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811975" y="539500"/>
            <a:ext cx="761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62679" y="794675"/>
            <a:ext cx="76185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85049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techstartup-osc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499725"/>
            <a:ext cx="1267500" cy="68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811975" y="5394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0" r:id="rId10"/>
    <p:sldLayoutId id="2147483661" r:id="rId11"/>
    <p:sldLayoutId id="2147483663" r:id="rId12"/>
    <p:sldLayoutId id="2147483668" r:id="rId13"/>
    <p:sldLayoutId id="214748366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shalbuzz/Kursovaya.git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6.wdp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shalbuzz/Kursovaya.git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shalbuzz/Kursovaya.gi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kursovaya-sigma.vercel.app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lbuzz/Kursovaya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rsovaya-sigma.vercel.app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0106071-DA0A-357C-316A-43AA6152EEA0}"/>
              </a:ext>
            </a:extLst>
          </p:cNvPr>
          <p:cNvSpPr txBox="1"/>
          <p:nvPr/>
        </p:nvSpPr>
        <p:spPr>
          <a:xfrm>
            <a:off x="1414130" y="732265"/>
            <a:ext cx="60552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АГУНП</a:t>
            </a:r>
            <a:b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dirty="0" err="1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Аливердиев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ru-RU" sz="1800" b="1" dirty="0" err="1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Шалбуз</a:t>
            </a:r>
            <a:b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u="sng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Факультет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Информационные технологии</a:t>
            </a:r>
            <a:b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u="sng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Группа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680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.22</a:t>
            </a:r>
            <a:b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u="sng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Предмет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az-Latn-AZ" sz="1800" b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«</a:t>
            </a:r>
            <a:r>
              <a:rPr lang="ru-RU" sz="1800" b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Веб-системы и технологии</a:t>
            </a:r>
            <a:r>
              <a:rPr lang="az-Latn-AZ" sz="1800" b="1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»</a:t>
            </a:r>
            <a:endParaRPr lang="en-US" sz="1800" b="1" dirty="0">
              <a:solidFill>
                <a:schemeClr val="tx1"/>
              </a:solidFill>
              <a:effectLst/>
              <a:latin typeface="Arial Black" panose="020B0A04020102020204" pitchFamily="34" charset="0"/>
              <a:ea typeface="MS Mincho" panose="02020609040205080304" pitchFamily="49" charset="-128"/>
            </a:endParaRPr>
          </a:p>
          <a:p>
            <a:pPr algn="ctr"/>
            <a:r>
              <a:rPr lang="az-Latn-AZ" sz="1800" dirty="0">
                <a:solidFill>
                  <a:schemeClr val="accent2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Курсовая работа</a:t>
            </a:r>
            <a:b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1800" b="1" u="sng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Тема</a:t>
            </a:r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lang="ru-RU" sz="1800" b="1" dirty="0">
                <a:solidFill>
                  <a:schemeClr val="tx1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az-Latn-AZ" sz="18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Разработка онлайн информационной системы для продуктовых магазинов</a:t>
            </a:r>
            <a:endParaRPr lang="ru-RU" sz="1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4D8E46-7432-30EC-CDE4-F9ECFC525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895" y="3111246"/>
            <a:ext cx="2068033" cy="185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553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FEC411-927C-4944-FD51-BD53B5748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JavaScript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86EFA3-3F59-8939-FFA7-2C91EF299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492" y="1215752"/>
            <a:ext cx="7704000" cy="3416400"/>
          </a:xfrm>
        </p:spPr>
        <p:txBody>
          <a:bodyPr/>
          <a:lstStyle/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Хотя JavaScript не входит в число официальных стандартов W3C, он неотделим от концепции DHTML. Этот </a:t>
            </a:r>
            <a:r>
              <a:rPr lang="ru-RU" sz="1400" dirty="0" err="1">
                <a:latin typeface="Sitka Text" pitchFamily="2" charset="0"/>
              </a:rPr>
              <a:t>объектно</a:t>
            </a:r>
            <a:r>
              <a:rPr lang="ru-RU" sz="1400" dirty="0">
                <a:latin typeface="Sitka Text" pitchFamily="2" charset="0"/>
              </a:rPr>
              <a:t> ориентированный встроенный скриптовый язык позволяет работать с элементами страницы через DOM и широко применяется для создания интерактивных веб приложений. 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 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По соображениям безопасности JavaScript не имеет прямого доступа к файловой системе, потокам ввода вывода или сетевым интерфейсам, а также не может обращаться к содержимому других страниц. Встраивается он через тег </a:t>
            </a:r>
            <a:r>
              <a:rPr lang="ru-RU" sz="1400" dirty="0">
                <a:solidFill>
                  <a:schemeClr val="tx2"/>
                </a:solidFill>
                <a:latin typeface="Sitka Text" pitchFamily="2" charset="0"/>
              </a:rPr>
              <a:t>&lt;</a:t>
            </a:r>
            <a:r>
              <a:rPr lang="ru-RU" sz="1400" dirty="0" err="1">
                <a:solidFill>
                  <a:schemeClr val="tx2"/>
                </a:solidFill>
                <a:latin typeface="Sitka Text" pitchFamily="2" charset="0"/>
              </a:rPr>
              <a:t>script</a:t>
            </a:r>
            <a:r>
              <a:rPr lang="ru-RU" sz="1400" dirty="0">
                <a:solidFill>
                  <a:schemeClr val="tx2"/>
                </a:solidFill>
                <a:latin typeface="Sitka Text" pitchFamily="2" charset="0"/>
              </a:rPr>
              <a:t>&gt; </a:t>
            </a:r>
            <a:r>
              <a:rPr lang="ru-RU" sz="1400" dirty="0">
                <a:latin typeface="Sitka Text" pitchFamily="2" charset="0"/>
              </a:rPr>
              <a:t>— например,</a:t>
            </a:r>
          </a:p>
          <a:p>
            <a:pPr marL="152400" indent="0">
              <a:buNone/>
            </a:pP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 &lt;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script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 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type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="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text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/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javascript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"&gt;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alert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('Hello, World!');&lt;/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script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&gt;</a:t>
            </a:r>
          </a:p>
          <a:p>
            <a:pPr marL="152400" indent="0">
              <a:buNone/>
            </a:pPr>
            <a:endParaRPr lang="ru-RU" sz="1400" b="1" dirty="0">
              <a:solidFill>
                <a:schemeClr val="tx2"/>
              </a:solidFill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 — или подключается из внешнего файла: </a:t>
            </a:r>
            <a:r>
              <a:rPr lang="ru-RU" sz="1400" dirty="0">
                <a:solidFill>
                  <a:schemeClr val="tx2"/>
                </a:solidFill>
                <a:latin typeface="Sitka Text" pitchFamily="2" charset="0"/>
              </a:rPr>
              <a:t>&lt;</a:t>
            </a:r>
            <a:r>
              <a:rPr lang="en-US" sz="1400" dirty="0">
                <a:solidFill>
                  <a:schemeClr val="tx2"/>
                </a:solidFill>
                <a:latin typeface="Sitka Text" pitchFamily="2" charset="0"/>
              </a:rPr>
              <a:t>script type="text/</a:t>
            </a:r>
            <a:r>
              <a:rPr lang="en-US" sz="1400" dirty="0" err="1">
                <a:solidFill>
                  <a:schemeClr val="tx2"/>
                </a:solidFill>
                <a:latin typeface="Sitka Text" pitchFamily="2" charset="0"/>
              </a:rPr>
              <a:t>javascript</a:t>
            </a:r>
            <a:r>
              <a:rPr lang="en-US" sz="1400" dirty="0">
                <a:solidFill>
                  <a:schemeClr val="tx2"/>
                </a:solidFill>
                <a:latin typeface="Sitka Text" pitchFamily="2" charset="0"/>
              </a:rPr>
              <a:t>" </a:t>
            </a:r>
            <a:r>
              <a:rPr lang="en-US" sz="1400" dirty="0" err="1">
                <a:solidFill>
                  <a:schemeClr val="tx2"/>
                </a:solidFill>
                <a:latin typeface="Sitka Text" pitchFamily="2" charset="0"/>
              </a:rPr>
              <a:t>src</a:t>
            </a:r>
            <a:r>
              <a:rPr lang="en-US" sz="1400" dirty="0">
                <a:solidFill>
                  <a:schemeClr val="tx2"/>
                </a:solidFill>
                <a:latin typeface="Sitka Text" pitchFamily="2" charset="0"/>
              </a:rPr>
              <a:t>="script.js"&gt;&lt;/script&gt;. </a:t>
            </a:r>
            <a:endParaRPr lang="ru-RU" sz="1400" dirty="0">
              <a:solidFill>
                <a:schemeClr val="tx2"/>
              </a:solidFill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8906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B496D-1978-71DC-BDB2-2CC92031B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Bootstrap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53F92B-068D-EC9B-13BA-8AB5CF11B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20293"/>
            <a:ext cx="7866316" cy="3416400"/>
          </a:xfrm>
        </p:spPr>
        <p:txBody>
          <a:bodyPr/>
          <a:lstStyle/>
          <a:p>
            <a:pPr marL="152400" indent="0">
              <a:buNone/>
            </a:pPr>
            <a:r>
              <a:rPr lang="ru-RU" sz="1400" b="1" dirty="0" err="1">
                <a:latin typeface="Sitka Text" pitchFamily="2" charset="0"/>
              </a:rPr>
              <a:t>Bootstrap</a:t>
            </a:r>
            <a:r>
              <a:rPr lang="ru-RU" sz="1400" dirty="0">
                <a:latin typeface="Sitka Text" pitchFamily="2" charset="0"/>
              </a:rPr>
              <a:t> — это бесплатный и открытый фреймворк на основе HTML, CSS и JavaScript, призванный ускорить создание адаптивных веб страниц и приложений. Он предоставляет готовые шаблоны оформления для типографики, кнопок, форм, навигации и прочих элементов интерфейса, позволяя фокусироваться на логике, а не на стилизации “с нуля”.</a:t>
            </a:r>
          </a:p>
          <a:p>
            <a:pPr marL="152400" indent="0">
              <a:buNone/>
            </a:pPr>
            <a:endParaRPr lang="ru-RU" sz="1400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Что входит в комплект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1. Сеточные классы для построения гибкой адаптивной сетки, автоматически подстраивающейся под ширину экрана.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2. Утилитные классы для быстрых поправок: управление отступами, выравниванием, видимостью, фоновыми цветами и т. д.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3. Стилизация контента — набор готовых решений для текста, изображений, таблиц, блоков кода и других элементов.</a:t>
            </a:r>
          </a:p>
          <a:p>
            <a:pPr marL="152400" indent="0">
              <a:buNone/>
            </a:pPr>
            <a:endParaRPr lang="ru-RU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15430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8EAA23-7750-2E22-E42E-3E61ECD7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Swiper.js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95E943-C449-5C62-F918-41A70C5A4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686" y="1220776"/>
            <a:ext cx="7704000" cy="3416400"/>
          </a:xfrm>
        </p:spPr>
        <p:txBody>
          <a:bodyPr/>
          <a:lstStyle/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Swiper.js — это лёгкая и гибкая JavaScript библиотека для создания современного, отзывчивого (</a:t>
            </a:r>
            <a:r>
              <a:rPr lang="ru-RU" sz="1400" dirty="0" err="1">
                <a:latin typeface="Sitka Text" pitchFamily="2" charset="0"/>
              </a:rPr>
              <a:t>responsive</a:t>
            </a:r>
            <a:r>
              <a:rPr lang="ru-RU" sz="1400" dirty="0">
                <a:latin typeface="Sitka Text" pitchFamily="2" charset="0"/>
              </a:rPr>
              <a:t>) слайдера на веб странице. В отличие от устаревших </a:t>
            </a:r>
            <a:r>
              <a:rPr lang="ru-RU" sz="1400" dirty="0" err="1">
                <a:latin typeface="Sitka Text" pitchFamily="2" charset="0"/>
              </a:rPr>
              <a:t>jQuery</a:t>
            </a:r>
            <a:r>
              <a:rPr lang="ru-RU" sz="1400" dirty="0">
                <a:latin typeface="Sitka Text" pitchFamily="2" charset="0"/>
              </a:rPr>
              <a:t> плагинов, </a:t>
            </a:r>
            <a:r>
              <a:rPr lang="ru-RU" sz="1400" dirty="0" err="1">
                <a:latin typeface="Sitka Text" pitchFamily="2" charset="0"/>
              </a:rPr>
              <a:t>Swiper</a:t>
            </a:r>
            <a:r>
              <a:rPr lang="ru-RU" sz="1400" dirty="0">
                <a:latin typeface="Sitka Text" pitchFamily="2" charset="0"/>
              </a:rPr>
              <a:t> разработан с упором на мобильные устройства: он поддерживает </a:t>
            </a:r>
            <a:r>
              <a:rPr lang="ru-RU" sz="1400" dirty="0" err="1">
                <a:latin typeface="Sitka Text" pitchFamily="2" charset="0"/>
              </a:rPr>
              <a:t>тач</a:t>
            </a:r>
            <a:r>
              <a:rPr lang="ru-RU" sz="1400" dirty="0">
                <a:latin typeface="Sitka Text" pitchFamily="2" charset="0"/>
              </a:rPr>
              <a:t> жесты, сглаженную анимацию и малый вес.</a:t>
            </a:r>
          </a:p>
          <a:p>
            <a:pPr marL="152400" indent="0">
              <a:buNone/>
            </a:pPr>
            <a:endParaRPr lang="ru-RU" sz="1400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Основные возможности Swiper.js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1.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Горизонтальные и вертикальные слайды. По умолчанию — горизонтальная прокрутка, но переключение направления несложно.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2.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Цикличность (</a:t>
            </a:r>
            <a:r>
              <a:rPr lang="ru-RU" sz="1400" dirty="0" err="1">
                <a:latin typeface="Sitka Text" pitchFamily="2" charset="0"/>
              </a:rPr>
              <a:t>loop</a:t>
            </a:r>
            <a:r>
              <a:rPr lang="ru-RU" sz="1400" dirty="0">
                <a:latin typeface="Sitka Text" pitchFamily="2" charset="0"/>
              </a:rPr>
              <a:t>). Позволяет бесконечно листать слайды без «мерцания» границ.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3.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Автопрокрутка (</a:t>
            </a:r>
            <a:r>
              <a:rPr lang="ru-RU" sz="1400" dirty="0" err="1">
                <a:latin typeface="Sitka Text" pitchFamily="2" charset="0"/>
              </a:rPr>
              <a:t>autoplay</a:t>
            </a:r>
            <a:r>
              <a:rPr lang="ru-RU" sz="1400" dirty="0">
                <a:latin typeface="Sitka Text" pitchFamily="2" charset="0"/>
              </a:rPr>
              <a:t>). Автоматический переход с настраиваемой задержкой и опциями остановки при взаимодействии. И </a:t>
            </a:r>
            <a:r>
              <a:rPr lang="ru-RU" sz="1400" dirty="0" err="1">
                <a:latin typeface="Sitka Text" pitchFamily="2" charset="0"/>
              </a:rPr>
              <a:t>тд</a:t>
            </a:r>
            <a:r>
              <a:rPr lang="en-US" sz="1400" dirty="0">
                <a:latin typeface="Sitka Text" pitchFamily="2" charset="0"/>
              </a:rPr>
              <a:t>.</a:t>
            </a:r>
            <a:endParaRPr lang="ru-RU" sz="1400" dirty="0">
              <a:latin typeface="Sitka Text" pitchFamily="2" charset="0"/>
            </a:endParaRPr>
          </a:p>
          <a:p>
            <a:pPr marL="152400" indent="0">
              <a:buNone/>
            </a:pPr>
            <a:endParaRPr lang="ru-RU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92598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0D071-CEE8-DDDB-59E2-6397F5DC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kern="0" dirty="0" err="1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Toastify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.</a:t>
            </a:r>
            <a:r>
              <a:rPr lang="en-US" sz="2400" b="1" kern="0" dirty="0" err="1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js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D232ED-C14D-B8B9-ABEA-1A9007601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4637" y="1155462"/>
            <a:ext cx="8142646" cy="2954314"/>
          </a:xfrm>
        </p:spPr>
        <p:txBody>
          <a:bodyPr/>
          <a:lstStyle/>
          <a:p>
            <a:pPr marL="152400" indent="0">
              <a:buNone/>
            </a:pPr>
            <a:r>
              <a:rPr lang="ru-RU" sz="1400" b="1" u="sng" dirty="0" err="1">
                <a:latin typeface="Sitka Text" pitchFamily="2" charset="0"/>
              </a:rPr>
              <a:t>Toastify</a:t>
            </a:r>
            <a:r>
              <a:rPr lang="ru-RU" sz="1400" b="1" u="sng" dirty="0">
                <a:latin typeface="Sitka Text" pitchFamily="2" charset="0"/>
              </a:rPr>
              <a:t> JS</a:t>
            </a:r>
            <a:r>
              <a:rPr lang="ru-RU" sz="1400" dirty="0">
                <a:latin typeface="Sitka Text" pitchFamily="2" charset="0"/>
              </a:rPr>
              <a:t> — это лёгкая и удобная JavaScript-библиотека для отображения ненавязчивых уведомлений (</a:t>
            </a:r>
            <a:r>
              <a:rPr lang="ru-RU" sz="1400" dirty="0" err="1">
                <a:latin typeface="Sitka Text" pitchFamily="2" charset="0"/>
              </a:rPr>
              <a:t>toast</a:t>
            </a:r>
            <a:r>
              <a:rPr lang="ru-RU" sz="1400" dirty="0">
                <a:latin typeface="Sitka Text" pitchFamily="2" charset="0"/>
              </a:rPr>
              <a:t>-сообщений) на веб-странице. Основные возможности </a:t>
            </a:r>
            <a:r>
              <a:rPr lang="ru-RU" sz="1400" dirty="0" err="1">
                <a:latin typeface="Sitka Text" pitchFamily="2" charset="0"/>
              </a:rPr>
              <a:t>Toastify</a:t>
            </a:r>
            <a:r>
              <a:rPr lang="ru-RU" sz="1400" dirty="0">
                <a:latin typeface="Sitka Text" pitchFamily="2" charset="0"/>
              </a:rPr>
              <a:t> JS: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•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Простая интеграция без сложной конфигурации;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•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Настройка текста, цвета фона и текста, положения и длительности уведомления;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en-US" sz="1800" dirty="0"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Пример</a:t>
            </a:r>
            <a:r>
              <a:rPr lang="en-US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: </a:t>
            </a:r>
            <a:endParaRPr lang="ru-RU" sz="11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457200" algn="just">
              <a:lnSpc>
                <a:spcPct val="150000"/>
              </a:lnSpc>
              <a:buNone/>
            </a:pPr>
            <a:r>
              <a:rPr lang="ru-RU" sz="1100" dirty="0" err="1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Toastify</a:t>
            </a:r>
            <a:r>
              <a:rPr lang="ru-RU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({</a:t>
            </a:r>
          </a:p>
          <a:p>
            <a:pPr marL="457200" algn="just">
              <a:lnSpc>
                <a:spcPct val="150000"/>
              </a:lnSpc>
              <a:buNone/>
            </a:pPr>
            <a:r>
              <a:rPr lang="ru-RU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 </a:t>
            </a:r>
            <a:r>
              <a:rPr lang="ru-RU" sz="1100" dirty="0" err="1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text</a:t>
            </a:r>
            <a:r>
              <a:rPr lang="ru-RU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: "Перейти на главную страницу",</a:t>
            </a:r>
          </a:p>
          <a:p>
            <a:pPr marL="457200" algn="just">
              <a:lnSpc>
                <a:spcPct val="150000"/>
              </a:lnSpc>
              <a:buNone/>
            </a:pPr>
            <a:r>
              <a:rPr lang="ru-RU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 </a:t>
            </a:r>
            <a:r>
              <a:rPr lang="en-US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duration: 5000,</a:t>
            </a:r>
            <a:endParaRPr lang="ru-RU" sz="1100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457200" algn="just">
              <a:lnSpc>
                <a:spcPct val="150000"/>
              </a:lnSpc>
              <a:buNone/>
            </a:pPr>
            <a:r>
              <a:rPr lang="en-US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 destination: "https://example.com",</a:t>
            </a:r>
            <a:endParaRPr lang="en-US" sz="1100" dirty="0">
              <a:solidFill>
                <a:schemeClr val="tx2"/>
              </a:solidFill>
              <a:latin typeface="Sitka Text" pitchFamily="2" charset="0"/>
              <a:ea typeface="MS Mincho" panose="02020609040205080304" pitchFamily="49" charset="-128"/>
            </a:endParaRPr>
          </a:p>
          <a:p>
            <a:pPr marL="457200" algn="just">
              <a:lnSpc>
                <a:spcPct val="150000"/>
              </a:lnSpc>
              <a:buNone/>
            </a:pPr>
            <a:r>
              <a:rPr lang="en-US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en-US" sz="1100" dirty="0" err="1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newWindow</a:t>
            </a:r>
            <a:r>
              <a:rPr lang="en-US" sz="110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: true,</a:t>
            </a:r>
            <a:endParaRPr lang="ru-RU" sz="1100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ru-RU" sz="1400" dirty="0"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412434-00A5-5D69-94A8-DCB2A50FD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459" y="2632620"/>
            <a:ext cx="3977778" cy="20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665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CF1C25-A3FF-2B71-4D8B-080840FD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ПРАКТИЧЕСКАЯ ЧАСТЬ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584CDD-9EE1-7591-871B-9CB222989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804" y="1150438"/>
            <a:ext cx="8124092" cy="3728388"/>
          </a:xfrm>
        </p:spPr>
        <p:txBody>
          <a:bodyPr/>
          <a:lstStyle/>
          <a:p>
            <a:pPr marL="152400" indent="0">
              <a:buNone/>
            </a:pPr>
            <a:r>
              <a:rPr lang="ru-RU" sz="1600" u="sng" dirty="0">
                <a:latin typeface="Sitka Text" pitchFamily="2" charset="0"/>
              </a:rPr>
              <a:t>Описание предметной области</a:t>
            </a:r>
            <a:r>
              <a:rPr lang="en-US" sz="1600" u="sng" dirty="0">
                <a:latin typeface="Sitka Text" pitchFamily="2" charset="0"/>
              </a:rPr>
              <a:t>:</a:t>
            </a:r>
            <a:endParaRPr lang="ru-RU" sz="1600" u="sng" dirty="0">
              <a:latin typeface="Sitka Text" pitchFamily="2" charset="0"/>
            </a:endParaRPr>
          </a:p>
          <a:p>
            <a:pPr marL="152400" indent="0">
              <a:buNone/>
            </a:pPr>
            <a:endParaRPr lang="ru-RU" sz="1600" u="sng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u="sng" dirty="0">
                <a:latin typeface="Sitka Text" pitchFamily="2" charset="0"/>
              </a:rPr>
              <a:t>Предметная область — это конкретный фрагмент действительности или научной дисциплины, изучаемый в рамках определённой теории или анализа. </a:t>
            </a:r>
            <a:endParaRPr lang="en-US" sz="1400" u="sng" dirty="0">
              <a:latin typeface="Sitka Text" pitchFamily="2" charset="0"/>
            </a:endParaRPr>
          </a:p>
          <a:p>
            <a:pPr marL="152400" indent="0">
              <a:buNone/>
            </a:pPr>
            <a:endParaRPr lang="en-US" sz="1600" u="sng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Архитектура сайта — это структура представления информации и система навигации, направленные на облегчение поиска данных для пользователей. </a:t>
            </a:r>
            <a:endParaRPr lang="en-US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en-US" sz="1400" dirty="0"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Для создания проекта использовалась современная, удобная среда разработки Visual Studio Code. Были установлены необходимые расширения для работы с HTML, CSS и </a:t>
            </a:r>
            <a:r>
              <a:rPr lang="ru-RU" sz="1400" dirty="0" err="1">
                <a:latin typeface="Sitka Text" pitchFamily="2" charset="0"/>
              </a:rPr>
              <a:t>JavaScript.Все</a:t>
            </a:r>
            <a:r>
              <a:rPr lang="ru-RU" sz="1400" dirty="0">
                <a:latin typeface="Sitka Text" pitchFamily="2" charset="0"/>
              </a:rPr>
              <a:t> файлы проекта структурированы в папках: отдельно для стилей, скриптов и изображений.</a:t>
            </a:r>
          </a:p>
          <a:p>
            <a:pPr marL="152400" indent="0">
              <a:buNone/>
            </a:pPr>
            <a:endParaRPr lang="ru-RU" sz="1600" u="sng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20307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1B761-8A35-33A4-8458-696B5F4F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98" y="450049"/>
            <a:ext cx="7704000" cy="572700"/>
          </a:xfrm>
        </p:spPr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ПРАКТИЧЕСКАЯ ЧАСТЬ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B5AFFA-EA13-F1FE-3CFD-6C6CA8545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684" y="1022749"/>
            <a:ext cx="8164285" cy="1889188"/>
          </a:xfrm>
        </p:spPr>
        <p:txBody>
          <a:bodyPr/>
          <a:lstStyle/>
          <a:p>
            <a:pPr marL="152400" indent="0">
              <a:buNone/>
            </a:pPr>
            <a:r>
              <a:rPr lang="ru-RU" sz="1600" u="sng" dirty="0">
                <a:latin typeface="Sitka Text" pitchFamily="2" charset="0"/>
              </a:rPr>
              <a:t>Создание окружения для проекта</a:t>
            </a:r>
            <a:r>
              <a:rPr lang="en-US" sz="1600" u="sng" dirty="0">
                <a:latin typeface="Sitka Text" pitchFamily="2" charset="0"/>
              </a:rPr>
              <a:t>:</a:t>
            </a:r>
          </a:p>
          <a:p>
            <a:pPr>
              <a:buNone/>
            </a:pPr>
            <a:endParaRPr lang="en-US" sz="1600" u="sng" dirty="0"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None/>
            </a:pP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В качестве редактора кода будет использован </a:t>
            </a:r>
            <a:r>
              <a:rPr lang="en-US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Visual Studio Code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. Создаем папку в нем,</a:t>
            </a:r>
            <a:endParaRPr lang="en-US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None/>
            </a:pP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которую назовем “ </a:t>
            </a:r>
            <a:r>
              <a:rPr lang="en-US" sz="1400" dirty="0" err="1">
                <a:effectLst/>
                <a:latin typeface="Sitka Text" pitchFamily="2" charset="0"/>
                <a:ea typeface="MS Mincho" panose="02020609040205080304" pitchFamily="49" charset="-128"/>
              </a:rPr>
              <a:t>kursovaya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”, в нем и будут все файлы проекта.</a:t>
            </a:r>
            <a:endParaRPr lang="en-US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None/>
            </a:pPr>
            <a:endParaRPr lang="ru-RU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None/>
            </a:pP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Сайт будет состоять из пяти страниц. Создадим сначала основную страницу</a:t>
            </a:r>
            <a:r>
              <a:rPr lang="ru-RU" sz="1400" dirty="0">
                <a:latin typeface="Sitka Text" pitchFamily="2" charset="0"/>
                <a:ea typeface="MS Mincho" panose="02020609040205080304" pitchFamily="49" charset="-128"/>
              </a:rPr>
              <a:t> п</a:t>
            </a: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од </a:t>
            </a:r>
            <a:endParaRPr lang="ru-RU" sz="1400" dirty="0"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None/>
            </a:pP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Названием “</a:t>
            </a:r>
            <a:r>
              <a:rPr lang="en-US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index</a:t>
            </a: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.</a:t>
            </a:r>
            <a:r>
              <a:rPr lang="en-US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html</a:t>
            </a: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”, далее создаем еще 5 таких же под соответствующим</a:t>
            </a:r>
            <a:endParaRPr lang="ru-RU" sz="1400" dirty="0"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None/>
            </a:pP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названием страницы как показано на (Рис.1.) . </a:t>
            </a:r>
            <a:endParaRPr lang="ru-RU" u="sng" dirty="0">
              <a:latin typeface="Sitka Text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D86F21-F85D-6696-1CA2-45B685FD5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18" y="3003405"/>
            <a:ext cx="1879043" cy="17293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123A19-154E-8B70-B8D8-B4F465DBD8A7}"/>
              </a:ext>
            </a:extLst>
          </p:cNvPr>
          <p:cNvSpPr txBox="1"/>
          <p:nvPr/>
        </p:nvSpPr>
        <p:spPr>
          <a:xfrm>
            <a:off x="3653582" y="4732775"/>
            <a:ext cx="1190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(Рис.1.) </a:t>
            </a:r>
            <a:endParaRPr lang="ru-RU" dirty="0">
              <a:solidFill>
                <a:schemeClr val="tx1"/>
              </a:solidFill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93273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C52CC9F5-791F-7AE2-DAE4-B6C54F059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8A6D195-F06C-84CE-A8D7-1C2985175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 sz="1800" b="1" dirty="0">
                <a:effectLst/>
                <a:latin typeface="Sitka Text" pitchFamily="2" charset="0"/>
                <a:ea typeface="MS Mincho" panose="02020609040205080304" pitchFamily="49" charset="-128"/>
              </a:rPr>
              <a:t>INDEX</a:t>
            </a:r>
            <a:r>
              <a:rPr lang="ru-RU" sz="1800" b="1" dirty="0">
                <a:effectLst/>
                <a:latin typeface="Sitka Text" pitchFamily="2" charset="0"/>
                <a:ea typeface="MS Mincho" panose="02020609040205080304" pitchFamily="49" charset="-128"/>
              </a:rPr>
              <a:t>.</a:t>
            </a:r>
            <a:r>
              <a:rPr lang="en-US" sz="1800" b="1" dirty="0">
                <a:effectLst/>
                <a:latin typeface="Sitka Text" pitchFamily="2" charset="0"/>
                <a:ea typeface="MS Mincho" panose="02020609040205080304" pitchFamily="49" charset="-128"/>
              </a:rPr>
              <a:t>HTML:</a:t>
            </a:r>
            <a:endParaRPr lang="ru-RU" sz="18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endParaRPr lang="ru-RU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dirty="0">
                <a:latin typeface="Sitka Text" pitchFamily="2" charset="0"/>
              </a:rPr>
              <a:t>Открываем ранее созданный “index.html” и пишем стандартный HTML5 код (рис. 2).</a:t>
            </a:r>
          </a:p>
          <a:p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952BFC0-FE9F-A780-86A9-5196F2AC3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90" y="2023027"/>
            <a:ext cx="5940425" cy="25438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D48772-BE0A-4177-C89A-77BCBFA8D6B0}"/>
              </a:ext>
            </a:extLst>
          </p:cNvPr>
          <p:cNvSpPr txBox="1"/>
          <p:nvPr/>
        </p:nvSpPr>
        <p:spPr>
          <a:xfrm>
            <a:off x="3900773" y="4616089"/>
            <a:ext cx="12280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Sitka Text" pitchFamily="2" charset="0"/>
              </a:rPr>
              <a:t>(рис. 2).</a:t>
            </a:r>
          </a:p>
        </p:txBody>
      </p:sp>
    </p:spTree>
    <p:extLst>
      <p:ext uri="{BB962C8B-B14F-4D97-AF65-F5344CB8AC3E}">
        <p14:creationId xmlns:p14="http://schemas.microsoft.com/office/powerpoint/2010/main" val="425249369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811975" y="539500"/>
            <a:ext cx="761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b="1" dirty="0">
              <a:latin typeface="Arial Black" panose="020B0A04020102020204" pitchFamily="34" charset="0"/>
            </a:endParaRPr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4099027" y="1857912"/>
            <a:ext cx="4723426" cy="2045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Sitka Text" pitchFamily="2" charset="0"/>
              </a:rPr>
              <a:t>Главная страница сайта играет роль первого впечатления пользователя о компании.</a:t>
            </a:r>
            <a:br>
              <a:rPr lang="ru-RU" dirty="0">
                <a:latin typeface="Sitka Text" pitchFamily="2" charset="0"/>
              </a:rPr>
            </a:br>
            <a:r>
              <a:rPr lang="ru-RU" dirty="0">
                <a:latin typeface="Sitka Text" pitchFamily="2" charset="0"/>
              </a:rPr>
              <a:t>Она включает в себя крупный рекламный слайдер, рассказывающий о преимуществах и акциях сервиса.</a:t>
            </a:r>
            <a:br>
              <a:rPr lang="ru-RU" dirty="0">
                <a:latin typeface="Sitka Text" pitchFamily="2" charset="0"/>
              </a:rPr>
            </a:br>
            <a:r>
              <a:rPr lang="ru-RU" dirty="0">
                <a:latin typeface="Sitka Text" pitchFamily="2" charset="0"/>
              </a:rPr>
              <a:t>Далее размещены секции с основными преимуществами компании, перечнем популярных товаров и видео-презентацией.</a:t>
            </a:r>
            <a:br>
              <a:rPr lang="ru-RU" dirty="0">
                <a:latin typeface="Sitka Text" pitchFamily="2" charset="0"/>
              </a:rPr>
            </a:br>
            <a:endParaRPr dirty="0">
              <a:latin typeface="Sitka Tex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725E2A-E70A-1776-A051-525325EE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79" y="2253398"/>
            <a:ext cx="3134162" cy="8967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A694EB35-9EEB-C958-754B-4BDC6CF18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8799" y="1475100"/>
            <a:ext cx="3893654" cy="3362714"/>
          </a:xfrm>
        </p:spPr>
        <p:txBody>
          <a:bodyPr/>
          <a:lstStyle/>
          <a:p>
            <a:pPr marL="152400" indent="0"/>
            <a:r>
              <a:rPr lang="ru-RU" b="1" u="sng" dirty="0">
                <a:latin typeface="Sitka Text" pitchFamily="2" charset="0"/>
              </a:rPr>
              <a:t>Навигационная панель (&lt;</a:t>
            </a:r>
            <a:r>
              <a:rPr lang="ru-RU" b="1" u="sng" dirty="0" err="1">
                <a:latin typeface="Sitka Text" pitchFamily="2" charset="0"/>
              </a:rPr>
              <a:t>nav</a:t>
            </a:r>
            <a:r>
              <a:rPr lang="ru-RU" b="1" u="sng" dirty="0">
                <a:latin typeface="Sitka Text" pitchFamily="2" charset="0"/>
              </a:rPr>
              <a:t>&gt;) </a:t>
            </a:r>
            <a:r>
              <a:rPr lang="ru-RU" dirty="0">
                <a:latin typeface="Sitka Text" pitchFamily="2" charset="0"/>
              </a:rPr>
              <a:t>размещена в верхней части сайта и остаётся видимой при прокрутке страницы (</a:t>
            </a:r>
            <a:r>
              <a:rPr lang="ru-RU" dirty="0" err="1">
                <a:latin typeface="Sitka Text" pitchFamily="2" charset="0"/>
              </a:rPr>
              <a:t>sticky-top</a:t>
            </a:r>
            <a:r>
              <a:rPr lang="ru-RU" dirty="0">
                <a:latin typeface="Sitka Text" pitchFamily="2" charset="0"/>
              </a:rPr>
              <a:t>).Панель включает логотип компании, ссылки на основные разделы сайта и иконку корзины для покупок.</a:t>
            </a:r>
            <a:r>
              <a:rPr lang="en-US" dirty="0">
                <a:latin typeface="Sitka Text" pitchFamily="2" charset="0"/>
              </a:rPr>
              <a:t> </a:t>
            </a:r>
            <a:r>
              <a:rPr lang="ru-RU" dirty="0" err="1">
                <a:latin typeface="Sitka Text" pitchFamily="2" charset="0"/>
              </a:rPr>
              <a:t>Навбар</a:t>
            </a:r>
            <a:r>
              <a:rPr lang="ru-RU" dirty="0">
                <a:latin typeface="Sitka Text" pitchFamily="2" charset="0"/>
              </a:rPr>
              <a:t> построен с</a:t>
            </a:r>
            <a:endParaRPr lang="en-US" dirty="0">
              <a:latin typeface="Sitka Text" pitchFamily="2" charset="0"/>
            </a:endParaRPr>
          </a:p>
          <a:p>
            <a:pPr marL="152400" indent="0"/>
            <a:r>
              <a:rPr lang="ru-RU" dirty="0">
                <a:latin typeface="Sitka Text" pitchFamily="2" charset="0"/>
              </a:rPr>
              <a:t>использованием компонентов </a:t>
            </a:r>
            <a:r>
              <a:rPr lang="ru-RU" dirty="0" err="1">
                <a:latin typeface="Sitka Text" pitchFamily="2" charset="0"/>
              </a:rPr>
              <a:t>Bootstrap</a:t>
            </a:r>
            <a:r>
              <a:rPr lang="ru-RU" dirty="0">
                <a:latin typeface="Sitka Text" pitchFamily="2" charset="0"/>
              </a:rPr>
              <a:t>, что обеспечивает адаптивность на всех устройствах.</a:t>
            </a:r>
            <a:r>
              <a:rPr lang="en-US" dirty="0">
                <a:latin typeface="Sitka Text" pitchFamily="2" charset="0"/>
              </a:rPr>
              <a:t> </a:t>
            </a:r>
            <a:r>
              <a:rPr lang="ru-RU" dirty="0">
                <a:latin typeface="Sitka Text" pitchFamily="2" charset="0"/>
              </a:rPr>
              <a:t>Пользователь может легко переходить между страницами сайта без лишних кликов и перегрузки интерфейса.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4764F65-B93C-EA4B-ED7F-B22087D9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963615-8BFF-A01D-E3C3-400536BF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81" y="1535390"/>
            <a:ext cx="4444411" cy="387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69C10-72EE-62AD-5B6E-CD4BFCDD6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967" y="2220217"/>
            <a:ext cx="4194838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3278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EF5322E9-9413-2BDF-99DE-BA513368B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1777078"/>
            <a:ext cx="4380614" cy="2381130"/>
          </a:xfrm>
        </p:spPr>
        <p:txBody>
          <a:bodyPr/>
          <a:lstStyle/>
          <a:p>
            <a:pPr marL="152400" indent="0"/>
            <a:r>
              <a:rPr lang="ru-RU" dirty="0">
                <a:latin typeface="Sitka Text" pitchFamily="2" charset="0"/>
              </a:rPr>
              <a:t>В верхней части главной страницы расположен крупный слайдер-карусель, реализованный с помощью </a:t>
            </a:r>
            <a:r>
              <a:rPr lang="ru-RU" dirty="0" err="1">
                <a:latin typeface="Sitka Text" pitchFamily="2" charset="0"/>
              </a:rPr>
              <a:t>Bootstrap</a:t>
            </a:r>
            <a:r>
              <a:rPr lang="ru-RU" dirty="0">
                <a:latin typeface="Sitka Text" pitchFamily="2" charset="0"/>
              </a:rPr>
              <a:t> </a:t>
            </a:r>
            <a:r>
              <a:rPr lang="ru-RU" dirty="0" err="1">
                <a:latin typeface="Sitka Text" pitchFamily="2" charset="0"/>
              </a:rPr>
              <a:t>Carousel.Слайды</a:t>
            </a:r>
            <a:r>
              <a:rPr lang="ru-RU" dirty="0">
                <a:latin typeface="Sitka Text" pitchFamily="2" charset="0"/>
              </a:rPr>
              <a:t> переключаются автоматически и вручную, каждый слайд содержит фоновое изображение и рекламный </a:t>
            </a:r>
            <a:r>
              <a:rPr lang="ru-RU" dirty="0" err="1">
                <a:latin typeface="Sitka Text" pitchFamily="2" charset="0"/>
              </a:rPr>
              <a:t>текст.Управление</a:t>
            </a:r>
            <a:r>
              <a:rPr lang="ru-RU" dirty="0">
                <a:latin typeface="Sitka Text" pitchFamily="2" charset="0"/>
              </a:rPr>
              <a:t> осуществляется через стрелки навигации и точки-индикаторы.</a:t>
            </a:r>
            <a:endParaRPr lang="en-US" dirty="0">
              <a:latin typeface="Sitka Text" pitchFamily="2" charset="0"/>
            </a:endParaRPr>
          </a:p>
          <a:p>
            <a:pPr marL="152400" indent="0"/>
            <a:endParaRPr lang="ru-RU" dirty="0">
              <a:latin typeface="Sitka Text" pitchFamily="2" charset="0"/>
            </a:endParaRPr>
          </a:p>
          <a:p>
            <a:pPr marL="152400" indent="0"/>
            <a:r>
              <a:rPr lang="ru-RU" dirty="0">
                <a:latin typeface="Sitka Text" pitchFamily="2" charset="0"/>
              </a:rPr>
              <a:t>С кодом можете ознакомиться на </a:t>
            </a:r>
            <a:r>
              <a:rPr lang="en-US" dirty="0" err="1">
                <a:latin typeface="Sitka Text" pitchFamily="2" charset="0"/>
              </a:rPr>
              <a:t>github</a:t>
            </a:r>
            <a:r>
              <a:rPr lang="en-US" dirty="0">
                <a:latin typeface="Sitka Text" pitchFamily="2" charset="0"/>
              </a:rPr>
              <a:t> </a:t>
            </a:r>
            <a:r>
              <a:rPr lang="ru-RU" u="sng" dirty="0">
                <a:solidFill>
                  <a:srgbClr val="0563C1"/>
                </a:solidFill>
                <a:effectLst/>
                <a:latin typeface="Sitka Text" pitchFamily="2" charset="0"/>
                <a:ea typeface="MS Mincho" panose="02020609040205080304" pitchFamily="49" charset="-128"/>
                <a:hlinkClick r:id="rId2"/>
              </a:rPr>
              <a:t>https://github.com/shalbuzz/Kursovaya.git</a:t>
            </a:r>
            <a:endParaRPr lang="ru-RU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62F5544-9C1E-5710-31CE-98E64214F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16" y="535721"/>
            <a:ext cx="7618800" cy="572700"/>
          </a:xfrm>
        </p:spPr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A6F30D-16F6-AEEC-6E34-77749F745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2" y="1368511"/>
            <a:ext cx="3946585" cy="17357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E0F858-8E3A-D192-28F7-992ADE1B8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3" y="3441559"/>
            <a:ext cx="3946585" cy="14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134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ctrTitle"/>
          </p:nvPr>
        </p:nvSpPr>
        <p:spPr>
          <a:xfrm>
            <a:off x="622848" y="273243"/>
            <a:ext cx="7717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-RU" sz="4400" dirty="0">
                <a:solidFill>
                  <a:schemeClr val="tx1"/>
                </a:solidFill>
                <a:latin typeface="Arial Black" panose="020B0A04020102020204" pitchFamily="34" charset="0"/>
              </a:rPr>
              <a:t>План</a:t>
            </a:r>
            <a:endParaRPr sz="4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306325" y="4604000"/>
            <a:ext cx="1124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solidFill>
                  <a:schemeClr val="tx1"/>
                </a:solidFill>
                <a:latin typeface="Sitka Text" pitchFamily="2" charset="0"/>
                <a:ea typeface="Syne"/>
                <a:cs typeface="Syne"/>
                <a:sym typeface="Syne"/>
              </a:rPr>
              <a:t>2025</a:t>
            </a:r>
            <a:endParaRPr sz="1000" i="1" dirty="0">
              <a:solidFill>
                <a:schemeClr val="tx1"/>
              </a:solidFill>
              <a:latin typeface="Sitka Text" pitchFamily="2" charset="0"/>
              <a:ea typeface="Syne"/>
              <a:cs typeface="Syne"/>
              <a:sym typeface="Sy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7C80B-8C30-A599-DD70-C3A4D1DC0365}"/>
              </a:ext>
            </a:extLst>
          </p:cNvPr>
          <p:cNvSpPr txBox="1"/>
          <p:nvPr/>
        </p:nvSpPr>
        <p:spPr>
          <a:xfrm>
            <a:off x="760228" y="1191652"/>
            <a:ext cx="4582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i="1" u="sng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ВВЕДЕНИЕ</a:t>
            </a:r>
            <a:endParaRPr lang="ru-RU" sz="1600" i="1" u="sng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80D01-8EDF-2548-7FE8-E0CFF34F173F}"/>
              </a:ext>
            </a:extLst>
          </p:cNvPr>
          <p:cNvSpPr txBox="1"/>
          <p:nvPr/>
        </p:nvSpPr>
        <p:spPr>
          <a:xfrm>
            <a:off x="760228" y="1514083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 </a:t>
            </a:r>
            <a:r>
              <a:rPr lang="az-Latn-AZ" sz="1400" b="1" i="1" u="sng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ТЕОРЕТИЧЕСКАЯ ЧАСТЬ</a:t>
            </a:r>
            <a:endParaRPr lang="ru-RU" i="1" u="sng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73BFC5-A097-61FE-5C32-7762C81ED849}"/>
              </a:ext>
            </a:extLst>
          </p:cNvPr>
          <p:cNvSpPr txBox="1"/>
          <p:nvPr/>
        </p:nvSpPr>
        <p:spPr>
          <a:xfrm>
            <a:off x="721685" y="2058246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1.2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HTML и XHTML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3740A-1D1C-0FFE-DF8B-17A3ABA5E1DB}"/>
              </a:ext>
            </a:extLst>
          </p:cNvPr>
          <p:cNvSpPr txBox="1"/>
          <p:nvPr/>
        </p:nvSpPr>
        <p:spPr>
          <a:xfrm>
            <a:off x="740957" y="2364142"/>
            <a:ext cx="3695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1.3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Dynamic HTML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D98D47-06DE-6055-3A82-E3AA2F2020A5}"/>
              </a:ext>
            </a:extLst>
          </p:cNvPr>
          <p:cNvSpPr txBox="1"/>
          <p:nvPr/>
        </p:nvSpPr>
        <p:spPr>
          <a:xfrm>
            <a:off x="887795" y="2630652"/>
            <a:ext cx="3593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1.4.1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Каскадные таблицы стилей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AF0D3-E2D4-0BA5-5FAC-44DFED05EBE5}"/>
              </a:ext>
            </a:extLst>
          </p:cNvPr>
          <p:cNvSpPr txBox="1"/>
          <p:nvPr/>
        </p:nvSpPr>
        <p:spPr>
          <a:xfrm>
            <a:off x="887795" y="2939619"/>
            <a:ext cx="4880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1.4.2 JavaScript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B616D4-99FC-CDEE-E308-F3F5F4C4B06C}"/>
              </a:ext>
            </a:extLst>
          </p:cNvPr>
          <p:cNvSpPr txBox="1"/>
          <p:nvPr/>
        </p:nvSpPr>
        <p:spPr>
          <a:xfrm>
            <a:off x="797443" y="3195379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1.5 Bootstrap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9FD74-0399-C93A-36BA-23311D9758B3}"/>
              </a:ext>
            </a:extLst>
          </p:cNvPr>
          <p:cNvSpPr txBox="1"/>
          <p:nvPr/>
        </p:nvSpPr>
        <p:spPr>
          <a:xfrm>
            <a:off x="721685" y="3744892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 </a:t>
            </a:r>
            <a:r>
              <a:rPr lang="en-US" sz="1400" b="1" i="1" u="sng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ПРАКТИЧЕСКАЯ ЧАСТЬ</a:t>
            </a:r>
            <a:endParaRPr lang="ru-RU" i="1" u="sng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EE095A-73A0-BE13-7070-CE22873D9A1C}"/>
              </a:ext>
            </a:extLst>
          </p:cNvPr>
          <p:cNvSpPr txBox="1"/>
          <p:nvPr/>
        </p:nvSpPr>
        <p:spPr>
          <a:xfrm>
            <a:off x="721685" y="4028980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2.1 </a:t>
            </a:r>
            <a:r>
              <a:rPr lang="en-US" sz="1400" b="1" i="1" dirty="0" err="1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Описание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en-US" sz="1400" b="1" i="1" dirty="0" err="1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предметно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й области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9D79CB-A3E2-6654-8736-A794677BD68E}"/>
              </a:ext>
            </a:extLst>
          </p:cNvPr>
          <p:cNvSpPr txBox="1"/>
          <p:nvPr/>
        </p:nvSpPr>
        <p:spPr>
          <a:xfrm>
            <a:off x="721685" y="4336757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2.2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Создание окружения для проекта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8769CE-4330-838C-52A4-C53367258D6B}"/>
              </a:ext>
            </a:extLst>
          </p:cNvPr>
          <p:cNvSpPr txBox="1"/>
          <p:nvPr/>
        </p:nvSpPr>
        <p:spPr>
          <a:xfrm>
            <a:off x="4655732" y="1281890"/>
            <a:ext cx="458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2.3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Верстка 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HTML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страницы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22032-EA80-1F65-9517-C92F4F0C1F11}"/>
              </a:ext>
            </a:extLst>
          </p:cNvPr>
          <p:cNvSpPr txBox="1"/>
          <p:nvPr/>
        </p:nvSpPr>
        <p:spPr>
          <a:xfrm>
            <a:off x="4655732" y="1686251"/>
            <a:ext cx="4638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2.4 </a:t>
            </a:r>
            <a:r>
              <a:rPr lang="ru-RU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Использование стилей 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CSS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D73345-ABA4-9CE5-794A-F3FE478B9E45}"/>
              </a:ext>
            </a:extLst>
          </p:cNvPr>
          <p:cNvSpPr txBox="1"/>
          <p:nvPr/>
        </p:nvSpPr>
        <p:spPr>
          <a:xfrm>
            <a:off x="4642440" y="2730228"/>
            <a:ext cx="4651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3. </a:t>
            </a:r>
            <a:r>
              <a:rPr lang="ru-RU" sz="1400" b="1" i="1" u="sng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РЕЗУЛЬТАТ</a:t>
            </a:r>
            <a:endParaRPr lang="ru-RU" i="1" u="sng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93D0E69-80D8-5804-9614-78B2C6D527A1}"/>
              </a:ext>
            </a:extLst>
          </p:cNvPr>
          <p:cNvSpPr txBox="1"/>
          <p:nvPr/>
        </p:nvSpPr>
        <p:spPr>
          <a:xfrm>
            <a:off x="683142" y="1774482"/>
            <a:ext cx="3888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1.1 </a:t>
            </a:r>
            <a:r>
              <a:rPr lang="ru-RU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Web-программирование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4E22B9-DCE1-D9FB-6D28-397917BB1E1C}"/>
              </a:ext>
            </a:extLst>
          </p:cNvPr>
          <p:cNvSpPr txBox="1"/>
          <p:nvPr/>
        </p:nvSpPr>
        <p:spPr>
          <a:xfrm>
            <a:off x="797443" y="3446164"/>
            <a:ext cx="46597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1.</a:t>
            </a:r>
            <a:r>
              <a:rPr lang="en-US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6 Swiper.js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1E88DC-374D-37F8-CCBD-B80FB2FA3D0E}"/>
              </a:ext>
            </a:extLst>
          </p:cNvPr>
          <p:cNvSpPr txBox="1"/>
          <p:nvPr/>
        </p:nvSpPr>
        <p:spPr>
          <a:xfrm>
            <a:off x="4655732" y="2101652"/>
            <a:ext cx="3593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2.5 </a:t>
            </a:r>
            <a:r>
              <a:rPr lang="az-Latn-AZ" sz="1400" b="1" i="1" kern="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Добавление интерактивности с помощью JavaScript</a:t>
            </a:r>
            <a:endParaRPr lang="ru-RU" i="1" dirty="0">
              <a:solidFill>
                <a:schemeClr val="tx1"/>
              </a:solidFill>
              <a:latin typeface="Sitka Text" pitchFamily="2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9" grpId="0"/>
      <p:bldP spid="7" grpId="0"/>
      <p:bldP spid="9" grpId="0"/>
      <p:bldP spid="11" grpId="0"/>
      <p:bldP spid="13" grpId="0"/>
      <p:bldP spid="15" grpId="0"/>
      <p:bldP spid="17" grpId="0"/>
      <p:bldP spid="19" grpId="0"/>
      <p:bldP spid="21" grpId="0"/>
      <p:bldP spid="23" grpId="0"/>
      <p:bldP spid="25" grpId="0"/>
      <p:bldP spid="27" grpId="0"/>
      <p:bldP spid="29" grpId="0"/>
      <p:bldP spid="31" grpId="0"/>
      <p:bldP spid="98" grpId="0"/>
      <p:bldP spid="102" grpId="0"/>
      <p:bldP spid="10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3496B53-BD16-F458-D488-45B7780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7610" y="2121405"/>
            <a:ext cx="3850206" cy="1752397"/>
          </a:xfrm>
        </p:spPr>
        <p:txBody>
          <a:bodyPr/>
          <a:lstStyle/>
          <a:p>
            <a:pPr marL="152400" indent="0"/>
            <a:r>
              <a:rPr lang="ru-RU" dirty="0">
                <a:latin typeface="Sitka Text" pitchFamily="2" charset="0"/>
              </a:rPr>
              <a:t>Специальный </a:t>
            </a:r>
            <a:r>
              <a:rPr lang="ru-RU" dirty="0" err="1">
                <a:latin typeface="Sitka Text" pitchFamily="2" charset="0"/>
              </a:rPr>
              <a:t>медиаблок</a:t>
            </a:r>
            <a:r>
              <a:rPr lang="ru-RU" dirty="0">
                <a:latin typeface="Sitka Text" pitchFamily="2" charset="0"/>
              </a:rPr>
              <a:t> на главной странице включает встроенный YouTube-</a:t>
            </a:r>
            <a:r>
              <a:rPr lang="ru-RU" dirty="0" err="1">
                <a:latin typeface="Sitka Text" pitchFamily="2" charset="0"/>
              </a:rPr>
              <a:t>плеер.При</a:t>
            </a:r>
            <a:r>
              <a:rPr lang="ru-RU" dirty="0">
                <a:latin typeface="Sitka Text" pitchFamily="2" charset="0"/>
              </a:rPr>
              <a:t> нажатии на кнопку воспроизведения появляется модальное окно с </a:t>
            </a:r>
            <a:r>
              <a:rPr lang="ru-RU" dirty="0" err="1">
                <a:latin typeface="Sitka Text" pitchFamily="2" charset="0"/>
              </a:rPr>
              <a:t>видеороликом.Блок</a:t>
            </a:r>
            <a:r>
              <a:rPr lang="ru-RU" dirty="0">
                <a:latin typeface="Sitka Text" pitchFamily="2" charset="0"/>
              </a:rPr>
              <a:t> создан для визуальной демонстрации услуг компании и повышения доверия со стороны потенциальных клиентов.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A7E53A4-C51F-3301-5880-0AF9A281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06" y="524427"/>
            <a:ext cx="7618800" cy="572700"/>
          </a:xfrm>
        </p:spPr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4C1A64-F427-217A-D658-CA5206087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06" y="1503596"/>
            <a:ext cx="4396154" cy="16768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80B08A-8CD3-EFA5-2128-D516CD267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006" y="3345775"/>
            <a:ext cx="4457814" cy="14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0445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89778D3-225C-C50C-C6D1-34619CA7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A9FCC49-FD55-95B2-D7C5-F25DA427D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093476"/>
            <a:ext cx="7704000" cy="3935723"/>
          </a:xfrm>
        </p:spPr>
        <p:txBody>
          <a:bodyPr/>
          <a:lstStyle/>
          <a:p>
            <a:pPr marL="152400" indent="0">
              <a:buNone/>
            </a:pPr>
            <a:r>
              <a:rPr lang="ru-RU" sz="1600" u="sng" dirty="0">
                <a:latin typeface="Sitka Text" pitchFamily="2" charset="0"/>
              </a:rPr>
              <a:t>Страница </a:t>
            </a:r>
            <a:r>
              <a:rPr lang="en-US" sz="1600" u="sng" dirty="0">
                <a:latin typeface="Sitka Text" pitchFamily="2" charset="0"/>
              </a:rPr>
              <a:t>“</a:t>
            </a:r>
            <a:r>
              <a:rPr lang="ru-RU" sz="1600" u="sng" dirty="0">
                <a:latin typeface="Sitka Text" pitchFamily="2" charset="0"/>
              </a:rPr>
              <a:t>О нас</a:t>
            </a:r>
            <a:r>
              <a:rPr lang="en-US" sz="1600" u="sng" dirty="0">
                <a:latin typeface="Sitka Text" pitchFamily="2" charset="0"/>
              </a:rPr>
              <a:t>”:</a:t>
            </a:r>
          </a:p>
          <a:p>
            <a:pPr marL="152400" indent="0">
              <a:buNone/>
            </a:pPr>
            <a:endParaRPr lang="en-US" sz="1600" u="sng" dirty="0">
              <a:latin typeface="Arial Black" panose="020B0A04020102020204" pitchFamily="34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Страница "О нас" содержит информацию о компании, её истории и </a:t>
            </a:r>
            <a:r>
              <a:rPr lang="ru-RU" sz="1400" dirty="0" err="1">
                <a:latin typeface="Sitka Text" pitchFamily="2" charset="0"/>
              </a:rPr>
              <a:t>ценностях.Верхняя</a:t>
            </a:r>
            <a:r>
              <a:rPr lang="ru-RU" sz="1400" dirty="0">
                <a:latin typeface="Sitka Text" pitchFamily="2" charset="0"/>
              </a:rPr>
              <a:t> часть оформлена в виде </a:t>
            </a:r>
            <a:r>
              <a:rPr lang="ru-RU" sz="1400" dirty="0" err="1">
                <a:latin typeface="Sitka Text" pitchFamily="2" charset="0"/>
              </a:rPr>
              <a:t>hero</a:t>
            </a:r>
            <a:r>
              <a:rPr lang="ru-RU" sz="1400" dirty="0">
                <a:latin typeface="Sitka Text" pitchFamily="2" charset="0"/>
              </a:rPr>
              <a:t>-секции с фоном и основным </a:t>
            </a:r>
            <a:r>
              <a:rPr lang="ru-RU" sz="1400" dirty="0" err="1">
                <a:latin typeface="Sitka Text" pitchFamily="2" charset="0"/>
              </a:rPr>
              <a:t>посланием.Далее</a:t>
            </a:r>
            <a:r>
              <a:rPr lang="ru-RU" sz="1400" dirty="0">
                <a:latin typeface="Sitka Text" pitchFamily="2" charset="0"/>
              </a:rPr>
              <a:t> следуют блоки с описанием опыта работы, целей компании и </a:t>
            </a:r>
            <a:r>
              <a:rPr lang="ru-RU" sz="1400" dirty="0" err="1">
                <a:latin typeface="Sitka Text" pitchFamily="2" charset="0"/>
              </a:rPr>
              <a:t>достижений.Важной</a:t>
            </a:r>
            <a:r>
              <a:rPr lang="ru-RU" sz="1400" dirty="0">
                <a:latin typeface="Sitka Text" pitchFamily="2" charset="0"/>
              </a:rPr>
              <a:t> частью страницы является блок "Наша команда", где представлены руководители компании с фотографиями и краткой информацией о них.</a:t>
            </a:r>
            <a:endParaRPr lang="en-US" sz="1400" dirty="0">
              <a:latin typeface="Sitka Tex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5EAD89-0F92-B74F-2A58-A3640F463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41" y="3071967"/>
            <a:ext cx="4687556" cy="162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4476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57FBA9-705A-21AE-02E7-A47A4D34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B09EE1-5DFB-1EF1-A503-DC958E7B3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061580"/>
            <a:ext cx="8162743" cy="3877243"/>
          </a:xfrm>
        </p:spPr>
        <p:txBody>
          <a:bodyPr/>
          <a:lstStyle/>
          <a:p>
            <a:pPr marL="152400" indent="0">
              <a:buNone/>
            </a:pPr>
            <a:r>
              <a:rPr lang="ru-RU" sz="1600" b="1" u="sng" dirty="0">
                <a:latin typeface="Sitka Text" pitchFamily="2" charset="0"/>
              </a:rPr>
              <a:t>Страница </a:t>
            </a:r>
            <a:r>
              <a:rPr lang="en-US" sz="1600" b="1" u="sng" dirty="0">
                <a:latin typeface="Sitka Text" pitchFamily="2" charset="0"/>
              </a:rPr>
              <a:t>“</a:t>
            </a:r>
            <a:r>
              <a:rPr lang="ru-RU" sz="1600" b="1" u="sng" dirty="0">
                <a:latin typeface="Sitka Text" pitchFamily="2" charset="0"/>
              </a:rPr>
              <a:t>Контакты</a:t>
            </a:r>
            <a:r>
              <a:rPr lang="en-US" sz="1600" b="1" u="sng" dirty="0">
                <a:latin typeface="Sitka Text" pitchFamily="2" charset="0"/>
              </a:rPr>
              <a:t>”:</a:t>
            </a:r>
          </a:p>
          <a:p>
            <a:pPr marL="152400" indent="0">
              <a:buNone/>
            </a:pPr>
            <a:endParaRPr lang="en-US" sz="1600" b="1" u="sng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Страница "Контакты" предназначена для быстрой связи пользователя с компанией.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Она включает крупный заголовок, подзаголовок и карточки с основными способами связи: телефон, </a:t>
            </a:r>
            <a:r>
              <a:rPr lang="ru-RU" sz="1400" dirty="0" err="1">
                <a:latin typeface="Sitka Text" pitchFamily="2" charset="0"/>
              </a:rPr>
              <a:t>email</a:t>
            </a:r>
            <a:r>
              <a:rPr lang="ru-RU" sz="1400" dirty="0">
                <a:latin typeface="Sitka Text" pitchFamily="2" charset="0"/>
              </a:rPr>
              <a:t> и онлайн-</a:t>
            </a:r>
            <a:r>
              <a:rPr lang="ru-RU" sz="1400" dirty="0" err="1">
                <a:latin typeface="Sitka Text" pitchFamily="2" charset="0"/>
              </a:rPr>
              <a:t>чат.Также</a:t>
            </a:r>
            <a:r>
              <a:rPr lang="ru-RU" sz="1400" dirty="0">
                <a:latin typeface="Sitka Text" pitchFamily="2" charset="0"/>
              </a:rPr>
              <a:t> на странице размещена форма обратной связи, с помощью которой пользователь может отправить сообщение напрямую с сайта. Использование карты Google Maps позволяет показать физическое местоположение офиса, что повышает доверие клиентов.</a:t>
            </a:r>
            <a:endParaRPr lang="en-US" sz="1400" dirty="0">
              <a:latin typeface="Sitka Text" pitchFamily="2" charset="0"/>
            </a:endParaRPr>
          </a:p>
          <a:p>
            <a:pPr marL="152400" indent="0">
              <a:buNone/>
            </a:pPr>
            <a:endParaRPr lang="en-US" sz="1400" dirty="0">
              <a:latin typeface="Sitka Text" pitchFamily="2" charset="0"/>
            </a:endParaRPr>
          </a:p>
          <a:p>
            <a:pPr marL="152400" indent="0">
              <a:buNone/>
            </a:pPr>
            <a:endParaRPr lang="ru-RU" sz="1600" b="1" u="sng" dirty="0">
              <a:latin typeface="Arial Black" panose="020B0A04020102020204" pitchFamily="34" charset="0"/>
            </a:endParaRPr>
          </a:p>
          <a:p>
            <a:pPr marL="15240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9BD568-84A3-2C96-E084-335B9D4C0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4352" y="3047428"/>
            <a:ext cx="3461657" cy="16108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DDE92C-D28B-1503-BA5B-B41169B3A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9201" y="3047428"/>
            <a:ext cx="3612381" cy="161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5772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B2E1A8-98FC-7FCE-7586-8BCB74583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39" y="791541"/>
            <a:ext cx="3682276" cy="18383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CBAE80-E702-311C-8E3E-20C8117EA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5" y="724748"/>
            <a:ext cx="3586582" cy="19719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701859-8472-7EC9-874E-A1DCD010F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218" y="2872758"/>
            <a:ext cx="3890563" cy="1545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C11181-D79E-E1AF-1593-023EAE913E43}"/>
              </a:ext>
            </a:extLst>
          </p:cNvPr>
          <p:cNvSpPr txBox="1"/>
          <p:nvPr/>
        </p:nvSpPr>
        <p:spPr>
          <a:xfrm>
            <a:off x="1193885" y="362346"/>
            <a:ext cx="16427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Sitka Text" pitchFamily="2" charset="0"/>
              </a:rPr>
              <a:t>(Рис</a:t>
            </a:r>
            <a:r>
              <a:rPr lang="en-US" sz="1400" dirty="0">
                <a:solidFill>
                  <a:schemeClr val="tx1"/>
                </a:solidFill>
                <a:latin typeface="Sitka Text" pitchFamily="2" charset="0"/>
              </a:rPr>
              <a:t>.4)</a:t>
            </a:r>
            <a:endParaRPr lang="ru-RU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86D08-5DD9-F038-089F-115346E4955B}"/>
              </a:ext>
            </a:extLst>
          </p:cNvPr>
          <p:cNvSpPr txBox="1"/>
          <p:nvPr/>
        </p:nvSpPr>
        <p:spPr>
          <a:xfrm>
            <a:off x="5854176" y="295553"/>
            <a:ext cx="1600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Sitka Text" pitchFamily="2" charset="0"/>
              </a:rPr>
              <a:t>(Рис</a:t>
            </a:r>
            <a:r>
              <a:rPr lang="en-US" sz="1400" dirty="0">
                <a:solidFill>
                  <a:schemeClr val="tx1"/>
                </a:solidFill>
                <a:latin typeface="Sitka Text" pitchFamily="2" charset="0"/>
              </a:rPr>
              <a:t>.5)</a:t>
            </a:r>
            <a:endParaRPr lang="ru-RU" dirty="0">
              <a:solidFill>
                <a:schemeClr val="tx1"/>
              </a:solidFill>
              <a:latin typeface="Sitka Tex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831B74-4314-20F8-DB15-08792536A984}"/>
              </a:ext>
            </a:extLst>
          </p:cNvPr>
          <p:cNvSpPr txBox="1"/>
          <p:nvPr/>
        </p:nvSpPr>
        <p:spPr>
          <a:xfrm>
            <a:off x="3884053" y="4507698"/>
            <a:ext cx="1000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Sitka Text" pitchFamily="2" charset="0"/>
              </a:rPr>
              <a:t>(Рис</a:t>
            </a:r>
            <a:r>
              <a:rPr lang="en-US" sz="1400" dirty="0">
                <a:solidFill>
                  <a:schemeClr val="tx1"/>
                </a:solidFill>
                <a:latin typeface="Sitka Text" pitchFamily="2" charset="0"/>
              </a:rPr>
              <a:t>.3)</a:t>
            </a:r>
            <a:endParaRPr lang="ru-RU" dirty="0">
              <a:solidFill>
                <a:schemeClr val="tx1"/>
              </a:solidFill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93328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52CAF5-C436-1096-DF2A-06FA40AC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34" y="359614"/>
            <a:ext cx="7704000" cy="572700"/>
          </a:xfrm>
        </p:spPr>
        <p:txBody>
          <a:bodyPr/>
          <a:lstStyle/>
          <a:p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Верстка </a:t>
            </a:r>
            <a:r>
              <a:rPr lang="en-US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r>
              <a:rPr lang="ru-RU" sz="2400" b="1" kern="0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 страницы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0A73AE-B680-4856-215B-06FB48C82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734" y="1017725"/>
            <a:ext cx="7704000" cy="3416400"/>
          </a:xfrm>
        </p:spPr>
        <p:txBody>
          <a:bodyPr/>
          <a:lstStyle/>
          <a:p>
            <a:pPr marL="152400" indent="0">
              <a:buNone/>
            </a:pPr>
            <a:r>
              <a:rPr lang="ru-RU" sz="1600" u="sng" dirty="0">
                <a:latin typeface="Sitka Text" pitchFamily="2" charset="0"/>
              </a:rPr>
              <a:t>Страница </a:t>
            </a:r>
            <a:r>
              <a:rPr lang="en-US" sz="1600" u="sng" dirty="0">
                <a:latin typeface="Sitka Text" pitchFamily="2" charset="0"/>
              </a:rPr>
              <a:t>“</a:t>
            </a:r>
            <a:r>
              <a:rPr lang="ru-RU" sz="1600" u="sng" dirty="0">
                <a:latin typeface="Sitka Text" pitchFamily="2" charset="0"/>
              </a:rPr>
              <a:t>Магазин</a:t>
            </a:r>
            <a:r>
              <a:rPr lang="en-US" sz="1600" u="sng" dirty="0">
                <a:latin typeface="Sitka Text" pitchFamily="2" charset="0"/>
              </a:rPr>
              <a:t>”:</a:t>
            </a:r>
          </a:p>
          <a:p>
            <a:pPr marL="152400" indent="0">
              <a:buNone/>
            </a:pPr>
            <a:endParaRPr lang="en-US" sz="1600" u="sng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Страница "Магазин" представляет собой каталог товаров: телевизоров, приставок и </a:t>
            </a:r>
            <a:r>
              <a:rPr lang="ru-RU" sz="1400" dirty="0" err="1">
                <a:latin typeface="Sitka Text" pitchFamily="2" charset="0"/>
              </a:rPr>
              <a:t>аксессуаров.Пользователь</a:t>
            </a:r>
            <a:r>
              <a:rPr lang="ru-RU" sz="1400" dirty="0">
                <a:latin typeface="Sitka Text" pitchFamily="2" charset="0"/>
              </a:rPr>
              <a:t> может просматривать товары, искать их через поисковую строку и фильтровать по категориям и </a:t>
            </a:r>
            <a:r>
              <a:rPr lang="ru-RU" sz="1400" dirty="0" err="1">
                <a:latin typeface="Sitka Text" pitchFamily="2" charset="0"/>
              </a:rPr>
              <a:t>цене.Для</a:t>
            </a:r>
            <a:r>
              <a:rPr lang="ru-RU" sz="1400" dirty="0">
                <a:latin typeface="Sitka Text" pitchFamily="2" charset="0"/>
              </a:rPr>
              <a:t> каждого товара отображаются изображение, краткое описание, цена и рейтинг покупателей.</a:t>
            </a:r>
            <a:endParaRPr lang="en-US" sz="1400" dirty="0">
              <a:latin typeface="Sitka Text" pitchFamily="2" charset="0"/>
            </a:endParaRPr>
          </a:p>
          <a:p>
            <a:pPr marL="152400" indent="0">
              <a:buNone/>
            </a:pPr>
            <a:endParaRPr lang="ru-RU" sz="1400" dirty="0">
              <a:latin typeface="Consolas" panose="020B060902020403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457660-90F2-8E14-10CC-2C9D6E10F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07" y="2661157"/>
            <a:ext cx="4122755" cy="15161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A5B192-086A-A90E-BD9E-E1495B143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878" y="2572812"/>
            <a:ext cx="2193208" cy="164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7717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FA7691-85AA-4B42-CAF2-3671D5D5F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30" y="496138"/>
            <a:ext cx="7704000" cy="572700"/>
          </a:xfrm>
        </p:spPr>
        <p:txBody>
          <a:bodyPr/>
          <a:lstStyle/>
          <a:p>
            <a:r>
              <a:rPr lang="ru-RU" sz="2400" b="1" dirty="0">
                <a:latin typeface="Arial Black" panose="020B0A04020102020204" pitchFamily="34" charset="0"/>
              </a:rPr>
              <a:t>Использование </a:t>
            </a:r>
            <a:r>
              <a:rPr lang="en-US" sz="2400" b="1" dirty="0">
                <a:latin typeface="Arial Black" panose="020B0A04020102020204" pitchFamily="34" charset="0"/>
              </a:rPr>
              <a:t>CSS </a:t>
            </a:r>
            <a:r>
              <a:rPr lang="ru-RU" sz="2400" b="1" dirty="0">
                <a:latin typeface="Arial Black" panose="020B0A04020102020204" pitchFamily="34" charset="0"/>
              </a:rPr>
              <a:t>в проекте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21BBFB-9917-227B-1388-919D6AC2B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658" y="1219374"/>
            <a:ext cx="4982113" cy="3427988"/>
          </a:xfrm>
        </p:spPr>
        <p:txBody>
          <a:bodyPr/>
          <a:lstStyle/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Стили CSS в проекте разделены на несколько файлов для удобства работы и поддержки.</a:t>
            </a:r>
            <a:r>
              <a:rPr lang="en-US" sz="1400" dirty="0">
                <a:latin typeface="Sitka Text" pitchFamily="2" charset="0"/>
              </a:rPr>
              <a:t>  </a:t>
            </a:r>
            <a:r>
              <a:rPr lang="ru-RU" sz="1400" dirty="0">
                <a:latin typeface="Sitka Text" pitchFamily="2" charset="0"/>
              </a:rPr>
              <a:t>Основной файл styles.css отвечает за базовую стилизацию сайта: шрифты, цвета, отступы, анимации.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Дополнительные файлы (about.css, shop.css) подключаются только на нужных страницах.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dirty="0">
                <a:latin typeface="Sitka Text" pitchFamily="2" charset="0"/>
              </a:rPr>
              <a:t>Использование отдельных файлов улучшает читаемость кода и ускоряет загрузку страниц.</a:t>
            </a:r>
          </a:p>
          <a:p>
            <a:pPr marL="152400" indent="0">
              <a:buNone/>
            </a:pPr>
            <a:endParaRPr lang="ru-RU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С кодами для </a:t>
            </a:r>
            <a:r>
              <a:rPr lang="en-US" sz="1400" dirty="0">
                <a:latin typeface="Sitka Text" pitchFamily="2" charset="0"/>
              </a:rPr>
              <a:t>‘</a:t>
            </a:r>
            <a:r>
              <a:rPr lang="en-US" sz="1400" dirty="0" err="1">
                <a:latin typeface="Sitka Text" pitchFamily="2" charset="0"/>
              </a:rPr>
              <a:t>css</a:t>
            </a:r>
            <a:r>
              <a:rPr lang="en-US" sz="1400" dirty="0">
                <a:latin typeface="Sitka Text" pitchFamily="2" charset="0"/>
              </a:rPr>
              <a:t>’</a:t>
            </a:r>
            <a:r>
              <a:rPr lang="ru-RU" sz="1400" dirty="0">
                <a:latin typeface="Sitka Text" pitchFamily="2" charset="0"/>
              </a:rPr>
              <a:t> можете ознакомиться на </a:t>
            </a:r>
            <a:r>
              <a:rPr lang="en-US" sz="1400" b="1" u="sng" dirty="0" err="1">
                <a:latin typeface="Sitka Text" pitchFamily="2" charset="0"/>
              </a:rPr>
              <a:t>github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u="sng" dirty="0">
                <a:solidFill>
                  <a:srgbClr val="0563C1"/>
                </a:solidFill>
                <a:effectLst/>
                <a:latin typeface="Sitka Text" pitchFamily="2" charset="0"/>
                <a:ea typeface="MS Mincho" panose="02020609040205080304" pitchFamily="49" charset="-128"/>
                <a:hlinkClick r:id="rId2"/>
              </a:rPr>
              <a:t>https://github.com/shalbuzz/Kursovaya.git</a:t>
            </a:r>
            <a:endParaRPr lang="ru-RU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endParaRPr lang="ru-RU" sz="1600" u="sng" dirty="0">
              <a:latin typeface="Arial Black" panose="020B0A040201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9A8B32-CB13-8D35-724D-0AD287C97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583" y="1334096"/>
            <a:ext cx="2642717" cy="268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7814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A2639-902F-74F6-64D0-19A16B65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dirty="0">
                <a:latin typeface="Arial Black" panose="020B0A04020102020204" pitchFamily="34" charset="0"/>
              </a:rPr>
              <a:t>Использование </a:t>
            </a:r>
            <a:r>
              <a:rPr lang="en-US" sz="2400" dirty="0">
                <a:latin typeface="Arial Black" panose="020B0A04020102020204" pitchFamily="34" charset="0"/>
              </a:rPr>
              <a:t>JavaScript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ru-RU" sz="2400" b="1" dirty="0">
                <a:latin typeface="Arial Black" panose="020B0A04020102020204" pitchFamily="34" charset="0"/>
              </a:rPr>
              <a:t>в проекте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9C887D-5636-A475-08EB-67EE84FBF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sz="1400" b="1" u="sng" dirty="0">
                <a:latin typeface="Sitka Text" pitchFamily="2" charset="0"/>
              </a:rPr>
              <a:t>JavaScript</a:t>
            </a:r>
            <a:r>
              <a:rPr lang="ru-RU" sz="1400" dirty="0">
                <a:latin typeface="Sitka Text" pitchFamily="2" charset="0"/>
              </a:rPr>
              <a:t> сыграл важную роль в оживлении проекта и повышении удобства</a:t>
            </a:r>
            <a:endParaRPr lang="en-US" sz="1400" dirty="0">
              <a:latin typeface="Sitka Text" pitchFamily="2" charset="0"/>
            </a:endParaRPr>
          </a:p>
          <a:p>
            <a:pPr>
              <a:buNone/>
            </a:pPr>
            <a:r>
              <a:rPr lang="ru-RU" sz="1400" dirty="0">
                <a:latin typeface="Sitka Text" pitchFamily="2" charset="0"/>
              </a:rPr>
              <a:t>взаимодействия с пользователем.</a:t>
            </a:r>
            <a:endParaRPr lang="en-US" sz="1400" dirty="0">
              <a:latin typeface="Sitka Text" pitchFamily="2" charset="0"/>
            </a:endParaRPr>
          </a:p>
          <a:p>
            <a:pPr>
              <a:buNone/>
            </a:pPr>
            <a:endParaRPr lang="en-US" sz="1400" dirty="0">
              <a:latin typeface="Sitka Text" pitchFamily="2" charset="0"/>
            </a:endParaRPr>
          </a:p>
          <a:p>
            <a:pPr>
              <a:buNone/>
            </a:pPr>
            <a:r>
              <a:rPr lang="ru-RU" sz="1400" dirty="0">
                <a:latin typeface="Sitka Text" pitchFamily="2" charset="0"/>
              </a:rPr>
              <a:t>С его помощью были реализованы динамические элементы интерфейса: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Sitka Text" pitchFamily="2" charset="0"/>
              </a:rPr>
              <a:t>переключение слайдов на главной странице;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Sitka Text" pitchFamily="2" charset="0"/>
              </a:rPr>
              <a:t>плавные анимации при скроллинге страниц;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Sitka Text" pitchFamily="2" charset="0"/>
              </a:rPr>
              <a:t>модальные окна для просмотра видео и уведомлений.</a:t>
            </a:r>
            <a:endParaRPr lang="en-US" sz="1400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en-US" sz="1400" dirty="0">
                <a:latin typeface="Sitka Text" pitchFamily="2" charset="0"/>
              </a:rPr>
              <a:t> </a:t>
            </a:r>
            <a:br>
              <a:rPr lang="ru-RU" sz="1400" dirty="0">
                <a:latin typeface="Sitka Text" pitchFamily="2" charset="0"/>
              </a:rPr>
            </a:br>
            <a:r>
              <a:rPr lang="ru-RU" sz="1400" dirty="0">
                <a:latin typeface="Sitka Text" pitchFamily="2" charset="0"/>
              </a:rPr>
              <a:t>Также JavaScript использовался для обработки отправки форм и мгновенного отображения всплывающих сообщений через Toastify.js</a:t>
            </a:r>
            <a:r>
              <a:rPr lang="en-US" sz="1400" dirty="0">
                <a:latin typeface="Sitka Text" pitchFamily="2" charset="0"/>
              </a:rPr>
              <a:t>, </a:t>
            </a:r>
            <a:r>
              <a:rPr lang="ru-RU" sz="1400" dirty="0">
                <a:latin typeface="Sitka Text" pitchFamily="2" charset="0"/>
              </a:rPr>
              <a:t>а также </a:t>
            </a:r>
            <a:r>
              <a:rPr lang="en-US" sz="1400" dirty="0">
                <a:latin typeface="Sitka Text" pitchFamily="2" charset="0"/>
              </a:rPr>
              <a:t>Bootstrap, </a:t>
            </a:r>
            <a:r>
              <a:rPr lang="ru-RU" sz="1400" dirty="0">
                <a:latin typeface="Sitka Text" pitchFamily="2" charset="0"/>
              </a:rPr>
              <a:t>для модальных окон</a:t>
            </a:r>
            <a:r>
              <a:rPr lang="en-US" sz="1400" dirty="0">
                <a:latin typeface="Sitka Text" pitchFamily="2" charset="0"/>
              </a:rPr>
              <a:t>,</a:t>
            </a:r>
            <a:r>
              <a:rPr lang="ru-RU" sz="1400" dirty="0">
                <a:latin typeface="Sitka Text" pitchFamily="2" charset="0"/>
              </a:rPr>
              <a:t> навигации</a:t>
            </a:r>
            <a:r>
              <a:rPr lang="en-US" sz="1400" dirty="0">
                <a:latin typeface="Sitka Text" pitchFamily="2" charset="0"/>
              </a:rPr>
              <a:t>, Swiper, </a:t>
            </a:r>
            <a:r>
              <a:rPr lang="ru-RU" sz="1400" dirty="0">
                <a:latin typeface="Sitka Text" pitchFamily="2" charset="0"/>
              </a:rPr>
              <a:t>для адаптивных слайдеров.</a:t>
            </a:r>
            <a:br>
              <a:rPr lang="ru-RU" sz="1400" dirty="0">
                <a:latin typeface="Sitka Text" pitchFamily="2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75497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6ABBC8-1517-E5FB-4E72-298156C51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258" y="463889"/>
            <a:ext cx="7704000" cy="572700"/>
          </a:xfrm>
        </p:spPr>
        <p:txBody>
          <a:bodyPr/>
          <a:lstStyle/>
          <a:p>
            <a:r>
              <a:rPr lang="ru-RU" sz="2400" b="1" dirty="0">
                <a:latin typeface="Arial Black" panose="020B0A04020102020204" pitchFamily="34" charset="0"/>
              </a:rPr>
              <a:t>Использование </a:t>
            </a:r>
            <a:r>
              <a:rPr lang="en-US" sz="2400" dirty="0">
                <a:latin typeface="Arial Black" panose="020B0A04020102020204" pitchFamily="34" charset="0"/>
              </a:rPr>
              <a:t>JavaScript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ru-RU" sz="2400" b="1" dirty="0">
                <a:latin typeface="Arial Black" panose="020B0A04020102020204" pitchFamily="34" charset="0"/>
              </a:rPr>
              <a:t>в проекте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694E88-7460-8FB6-5E6A-F4B704E41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831" y="1160486"/>
            <a:ext cx="8207960" cy="3290934"/>
          </a:xfrm>
        </p:spPr>
        <p:txBody>
          <a:bodyPr/>
          <a:lstStyle/>
          <a:p>
            <a:pPr marL="152400" indent="0">
              <a:buNone/>
            </a:pPr>
            <a:r>
              <a:rPr lang="ru-RU" sz="1600" b="1" u="sng" dirty="0">
                <a:latin typeface="Arial Black" panose="020B0A04020102020204" pitchFamily="34" charset="0"/>
              </a:rPr>
              <a:t>Функционал поиска и фильтрации</a:t>
            </a:r>
            <a:r>
              <a:rPr lang="en-US" sz="1600" b="1" u="sng" dirty="0">
                <a:latin typeface="Arial Black" panose="020B0A04020102020204" pitchFamily="34" charset="0"/>
              </a:rPr>
              <a:t>:</a:t>
            </a:r>
          </a:p>
          <a:p>
            <a:pPr marL="152400" indent="0">
              <a:buNone/>
            </a:pPr>
            <a:endParaRPr lang="en-US" sz="1600" b="1" u="sng" dirty="0"/>
          </a:p>
          <a:p>
            <a:pPr marL="152400" indent="0">
              <a:buNone/>
            </a:pPr>
            <a:r>
              <a:rPr lang="ru-RU" sz="1400" b="1" u="sng" dirty="0"/>
              <a:t>Рассмотрим самые важные части</a:t>
            </a:r>
            <a:r>
              <a:rPr lang="en-US" sz="1400" b="1" u="sng" dirty="0"/>
              <a:t>, </a:t>
            </a:r>
            <a:r>
              <a:rPr lang="ru-RU" sz="1400" b="1" u="sng" dirty="0"/>
              <a:t>где мы использовали функционал</a:t>
            </a:r>
            <a:r>
              <a:rPr lang="en-US" sz="1400" b="1" u="sng" dirty="0"/>
              <a:t>:</a:t>
            </a:r>
            <a:endParaRPr lang="ru-RU" sz="1400" b="1" u="sng" dirty="0"/>
          </a:p>
          <a:p>
            <a:pPr marL="152400" indent="0">
              <a:buNone/>
            </a:pPr>
            <a:endParaRPr lang="en-US" sz="1400" b="1" u="sng" dirty="0"/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В "Магазине" реализована удобная строка поиска, которая позволяет быстро находить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нужные товары по ключевым словам.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Также доступны фильтры: по категории товаров (например, телевизоры, приставки) и по ценовому диапазону.</a:t>
            </a:r>
          </a:p>
          <a:p>
            <a:pPr marL="152400" indent="0">
              <a:buNone/>
            </a:pPr>
            <a:br>
              <a:rPr lang="ru-RU" sz="1400" dirty="0">
                <a:latin typeface="Sitka Text" pitchFamily="2" charset="0"/>
              </a:rPr>
            </a:br>
            <a:r>
              <a:rPr lang="ru-RU" sz="1400" dirty="0">
                <a:latin typeface="Sitka Text" pitchFamily="2" charset="0"/>
              </a:rPr>
              <a:t>С кодами для </a:t>
            </a:r>
            <a:r>
              <a:rPr lang="en-US" sz="1400" dirty="0">
                <a:latin typeface="Sitka Text" pitchFamily="2" charset="0"/>
              </a:rPr>
              <a:t>‘</a:t>
            </a:r>
            <a:r>
              <a:rPr lang="en-US" sz="1400" dirty="0" err="1">
                <a:latin typeface="Sitka Text" pitchFamily="2" charset="0"/>
              </a:rPr>
              <a:t>js</a:t>
            </a:r>
            <a:r>
              <a:rPr lang="en-US" sz="1400" dirty="0">
                <a:latin typeface="Sitka Text" pitchFamily="2" charset="0"/>
              </a:rPr>
              <a:t>’</a:t>
            </a:r>
            <a:r>
              <a:rPr lang="ru-RU" sz="1400" dirty="0">
                <a:latin typeface="Sitka Text" pitchFamily="2" charset="0"/>
              </a:rPr>
              <a:t> можете ознакомиться на </a:t>
            </a:r>
            <a:r>
              <a:rPr lang="en-US" sz="1400" b="1" u="sng" dirty="0" err="1">
                <a:latin typeface="Sitka Text" pitchFamily="2" charset="0"/>
              </a:rPr>
              <a:t>github</a:t>
            </a:r>
            <a:r>
              <a:rPr lang="en-US" sz="1400" dirty="0">
                <a:latin typeface="Sitka Text" pitchFamily="2" charset="0"/>
              </a:rPr>
              <a:t> </a:t>
            </a:r>
            <a:r>
              <a:rPr lang="ru-RU" sz="1400" u="sng" dirty="0">
                <a:solidFill>
                  <a:schemeClr val="accent2"/>
                </a:solidFill>
                <a:effectLst/>
                <a:latin typeface="Sitka Text" pitchFamily="2" charset="0"/>
                <a:ea typeface="MS Mincho" panose="02020609040205080304" pitchFamily="49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https://github.com/shalbuzz/Kursovaya.git</a:t>
            </a:r>
            <a:endParaRPr lang="ru-RU" sz="1400" dirty="0">
              <a:solidFill>
                <a:schemeClr val="accent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ru-RU" sz="1050" b="1" u="sng" dirty="0">
              <a:latin typeface="Consolas" panose="020B060902020403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6FC333-C5DD-689C-6F4E-7D75F209A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738423" y="5330241"/>
            <a:ext cx="1772647" cy="6142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FB39B2-FB61-7BAC-D28B-EAD24A5A2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8" y="3873361"/>
            <a:ext cx="1443037" cy="5000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4685B6-664A-7DF6-9BE2-0C0D90DE0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36" y="3927748"/>
            <a:ext cx="1467736" cy="4655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8C9B06-DED2-BE7D-A182-76D333864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338" y="3105141"/>
            <a:ext cx="2988625" cy="175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7802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AC5AF5-CE69-6F9C-0190-3A3132332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dirty="0">
                <a:latin typeface="Arial Black" panose="020B0A04020102020204" pitchFamily="34" charset="0"/>
              </a:rPr>
              <a:t>Использование </a:t>
            </a:r>
            <a:r>
              <a:rPr lang="en-US" sz="2400" dirty="0">
                <a:latin typeface="Arial Black" panose="020B0A04020102020204" pitchFamily="34" charset="0"/>
              </a:rPr>
              <a:t>JavaScript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ru-RU" sz="2400" b="1" dirty="0">
                <a:latin typeface="Arial Black" panose="020B0A04020102020204" pitchFamily="34" charset="0"/>
              </a:rPr>
              <a:t>в проекте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DCFDA6-AD19-B5E8-1FD1-6C9A4656C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После того как мы добавили функциональность для ‘</a:t>
            </a:r>
            <a:r>
              <a:rPr lang="en-US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shop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.</a:t>
            </a:r>
            <a:r>
              <a:rPr lang="en-US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html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’ с помощью ‘</a:t>
            </a:r>
            <a:r>
              <a:rPr lang="en-US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shop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.</a:t>
            </a:r>
            <a:r>
              <a:rPr lang="en-US" sz="1400" dirty="0" err="1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js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’, возникает вопрос вот мы добавляем при нажатии на ‘</a:t>
            </a:r>
            <a:r>
              <a:rPr lang="en-US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add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-</a:t>
            </a:r>
            <a:r>
              <a:rPr lang="en-US" sz="1400" dirty="0" err="1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toCart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’, сохраняет избранные товары в </a:t>
            </a:r>
            <a:r>
              <a:rPr lang="en-US" sz="1400" dirty="0" err="1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localstorage</a:t>
            </a:r>
            <a:r>
              <a:rPr lang="ru-RU" sz="1400" dirty="0">
                <a:effectLst/>
                <a:latin typeface="Sitka Text" pitchFamily="2" charset="0"/>
                <a:ea typeface="Cormorant SemiBold" pitchFamily="2" charset="-52"/>
                <a:cs typeface="Cormorant SemiBold" pitchFamily="2" charset="-52"/>
              </a:rPr>
              <a:t>, с этим мы разобрались, но вот как визуализировать товары которые мы добавили, и тут мы переходим к тому что для чего нам была нужна 5-ая страница, чтобы показывать товары, добавлять, удалять, увеличивать количество и т.д.</a:t>
            </a:r>
            <a:endParaRPr lang="ru-RU" dirty="0">
              <a:latin typeface="Sitka Text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9F409F-7178-3636-9260-AC3582568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241" y="2709639"/>
            <a:ext cx="3105150" cy="4286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B5C62E-4E31-EB42-0505-D05A618B4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48" y="2759336"/>
            <a:ext cx="3288871" cy="181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1592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566211" y="221802"/>
            <a:ext cx="76185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Arial Black" panose="020B0A04020102020204" pitchFamily="34" charset="0"/>
              </a:rPr>
              <a:t>РЕЗУЛЬТАТ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xfrm>
            <a:off x="673012" y="920202"/>
            <a:ext cx="7320452" cy="400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В ходе выполнения курсовой работы были изучены основные принципы разработки веб-сайтов, а также внедрены различные функциональные элементы: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>
              <a:latin typeface="Sitka Text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1. Создана веб-страница с использованием HTML.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2. Стили были реализованы с помощью CSS.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3. Разработана адаптивная веб-страница с применением медиа-запросов.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4. Добавлена динамическая функциональность с помощью JavaScript для улучшения взаимодействия с пользователем.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>
              <a:latin typeface="Sitka Text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В результате была разработана современная и функциональная веб-страница, которая соответствует требованиям заказчиков, удобна в использовании и отвечает актуальным тенденциям веб-дизайна. </a:t>
            </a:r>
            <a:endParaRPr lang="en-US" sz="1400" dirty="0">
              <a:latin typeface="Sitka Text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Sitka Text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Sitka Text" pitchFamily="2" charset="0"/>
              </a:rPr>
              <a:t>Ссылка на веб-страницу: </a:t>
            </a:r>
            <a:r>
              <a:rPr lang="ru-RU" sz="1400" dirty="0">
                <a:solidFill>
                  <a:schemeClr val="accent2"/>
                </a:solidFill>
                <a:latin typeface="Sitka Text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https://github.com/shalbuzz/Kursovaya.git</a:t>
            </a:r>
            <a:endParaRPr lang="ru-RU" sz="1400" dirty="0">
              <a:solidFill>
                <a:schemeClr val="accent2"/>
              </a:solidFill>
              <a:latin typeface="Sitka Text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2984C46-D08B-4E82-BEA3-5719E4083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057" y="459932"/>
            <a:ext cx="7704000" cy="572700"/>
          </a:xfrm>
        </p:spPr>
        <p:txBody>
          <a:bodyPr/>
          <a:lstStyle/>
          <a:p>
            <a:r>
              <a:rPr lang="ru-RU" sz="24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ВВЕДЕНИЕ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F903118-4570-6965-ACC9-FB0C4D0C7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066" y="1456913"/>
            <a:ext cx="4253934" cy="2899048"/>
          </a:xfrm>
        </p:spPr>
        <p:txBody>
          <a:bodyPr/>
          <a:lstStyle/>
          <a:p>
            <a:pPr marL="152400" indent="0">
              <a:buNone/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Веб-технологии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охватывают широкий спектр инструментов, языков программирования и платформ, применяемых для создания, публикации и поддержки веб-приложений. С течением времени, в ответ на растущую потребность в онлайн-сервисах, происходила активная эволюция этих технологий. Это привело к появлению большого количества языков, фреймворков, библиотек и систем управления базами данных.</a:t>
            </a:r>
            <a:r>
              <a:rPr lang="en-US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</a:p>
          <a:p>
            <a:pPr marL="152400" indent="0">
              <a:buNone/>
            </a:pPr>
            <a:endParaRPr lang="en-US" sz="1400" dirty="0">
              <a:effectLst/>
              <a:latin typeface="Syne SemiBold" panose="020B0604020202020204" charset="0"/>
              <a:ea typeface="MS Mincho" panose="02020609040205080304" pitchFamily="49" charset="-128"/>
            </a:endParaRPr>
          </a:p>
        </p:txBody>
      </p:sp>
      <p:pic>
        <p:nvPicPr>
          <p:cNvPr id="1026" name="Picture 2" descr="С чего начать обучение разработке сайтов? - Айтилогия">
            <a:extLst>
              <a:ext uri="{FF2B5EF4-FFF2-40B4-BE49-F238E27FC236}">
                <a16:creationId xmlns:a16="http://schemas.microsoft.com/office/drawing/2014/main" id="{5EA5868E-A00E-7986-C9BD-3A34424A1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74059"/>
            <a:ext cx="4348572" cy="318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79850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Arial Black" panose="020B0A04020102020204" pitchFamily="34" charset="0"/>
              </a:rPr>
              <a:t>ПРИЛОЖЕНИЯ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165" name="Google Shape;165;p32"/>
          <p:cNvSpPr txBox="1">
            <a:spLocks noGrp="1"/>
          </p:cNvSpPr>
          <p:nvPr>
            <p:ph type="title" idx="2"/>
          </p:nvPr>
        </p:nvSpPr>
        <p:spPr>
          <a:xfrm>
            <a:off x="713224" y="499725"/>
            <a:ext cx="1688331" cy="68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2025</a:t>
            </a:r>
            <a:endParaRPr dirty="0"/>
          </a:p>
        </p:txBody>
      </p:sp>
      <p:sp>
        <p:nvSpPr>
          <p:cNvPr id="166" name="Google Shape;166;p32"/>
          <p:cNvSpPr txBox="1"/>
          <p:nvPr/>
        </p:nvSpPr>
        <p:spPr>
          <a:xfrm>
            <a:off x="306325" y="4604000"/>
            <a:ext cx="648268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ADNSU</a:t>
            </a:r>
            <a:endParaRPr sz="1000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67" name="Google Shape;167;p32"/>
          <p:cNvCxnSpPr>
            <a:cxnSpLocks/>
          </p:cNvCxnSpPr>
          <p:nvPr/>
        </p:nvCxnSpPr>
        <p:spPr>
          <a:xfrm>
            <a:off x="998621" y="4815273"/>
            <a:ext cx="72962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F50D7C3-BFA0-8E2A-151B-49EE2FF92A8A}"/>
              </a:ext>
            </a:extLst>
          </p:cNvPr>
          <p:cNvSpPr txBox="1"/>
          <p:nvPr/>
        </p:nvSpPr>
        <p:spPr>
          <a:xfrm>
            <a:off x="768699" y="1380525"/>
            <a:ext cx="810399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u="sng" dirty="0">
                <a:solidFill>
                  <a:schemeClr val="tx1"/>
                </a:solidFill>
                <a:latin typeface="Sitka Text" pitchFamily="2" charset="0"/>
              </a:rPr>
              <a:t>Репозиторий:</a:t>
            </a:r>
          </a:p>
          <a:p>
            <a:endParaRPr lang="ru-RU" dirty="0">
              <a:solidFill>
                <a:schemeClr val="tx1"/>
              </a:solidFill>
              <a:latin typeface="Sitka Text" pitchFamily="2" charset="0"/>
            </a:endParaRPr>
          </a:p>
          <a:p>
            <a:r>
              <a:rPr lang="ru-RU" dirty="0">
                <a:solidFill>
                  <a:schemeClr val="tx1"/>
                </a:solidFill>
                <a:latin typeface="Sitka Text" pitchFamily="2" charset="0"/>
              </a:rPr>
              <a:t>•  </a:t>
            </a:r>
            <a:r>
              <a:rPr lang="ru-RU" dirty="0">
                <a:solidFill>
                  <a:schemeClr val="accent2"/>
                </a:solidFill>
                <a:latin typeface="Sitka Text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https://github.com/shalbuzz/Kursovaya.git</a:t>
            </a:r>
            <a:endParaRPr lang="ru-RU" dirty="0">
              <a:solidFill>
                <a:schemeClr val="accent2"/>
              </a:solidFill>
              <a:latin typeface="Sitka Text" pitchFamily="2" charset="0"/>
            </a:endParaRPr>
          </a:p>
          <a:p>
            <a:endParaRPr lang="ru-RU" dirty="0">
              <a:solidFill>
                <a:schemeClr val="tx1"/>
              </a:solidFill>
              <a:latin typeface="Sitka Text" pitchFamily="2" charset="0"/>
            </a:endParaRPr>
          </a:p>
          <a:p>
            <a:r>
              <a:rPr lang="ru-RU" b="1" u="sng" dirty="0">
                <a:solidFill>
                  <a:schemeClr val="tx1"/>
                </a:solidFill>
                <a:latin typeface="Sitka Text" pitchFamily="2" charset="0"/>
              </a:rPr>
              <a:t>Страница сайта на хостинге </a:t>
            </a:r>
            <a:r>
              <a:rPr lang="ru-RU" b="1" u="sng" dirty="0" err="1">
                <a:solidFill>
                  <a:schemeClr val="tx1"/>
                </a:solidFill>
                <a:latin typeface="Sitka Text" pitchFamily="2" charset="0"/>
              </a:rPr>
              <a:t>GitHub</a:t>
            </a:r>
            <a:r>
              <a:rPr lang="ru-RU" b="1" u="sng" dirty="0">
                <a:solidFill>
                  <a:schemeClr val="tx1"/>
                </a:solidFill>
                <a:latin typeface="Sitka Text" pitchFamily="2" charset="0"/>
              </a:rPr>
              <a:t> </a:t>
            </a:r>
            <a:r>
              <a:rPr lang="ru-RU" b="1" u="sng" dirty="0" err="1">
                <a:solidFill>
                  <a:schemeClr val="tx1"/>
                </a:solidFill>
                <a:latin typeface="Sitka Text" pitchFamily="2" charset="0"/>
              </a:rPr>
              <a:t>Pages</a:t>
            </a:r>
            <a:r>
              <a:rPr lang="ru-RU" b="1" u="sng" dirty="0">
                <a:solidFill>
                  <a:schemeClr val="tx1"/>
                </a:solidFill>
                <a:latin typeface="Sitka Text" pitchFamily="2" charset="0"/>
              </a:rPr>
              <a:t>:</a:t>
            </a:r>
          </a:p>
          <a:p>
            <a:endParaRPr lang="ru-RU" dirty="0">
              <a:solidFill>
                <a:schemeClr val="tx1"/>
              </a:solidFill>
              <a:latin typeface="Sitka Text" pitchFamily="2" charset="0"/>
            </a:endParaRPr>
          </a:p>
          <a:p>
            <a:r>
              <a:rPr lang="ru-RU" dirty="0">
                <a:solidFill>
                  <a:schemeClr val="tx1"/>
                </a:solidFill>
                <a:latin typeface="Sitka Text" pitchFamily="2" charset="0"/>
              </a:rPr>
              <a:t>•  </a:t>
            </a:r>
            <a:r>
              <a:rPr lang="en-US" dirty="0">
                <a:solidFill>
                  <a:schemeClr val="accent2"/>
                </a:solidFill>
                <a:latin typeface="Sitka Text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https://kursovaya-sigma.vercel.app/</a:t>
            </a:r>
            <a:endParaRPr lang="ru-RU" dirty="0">
              <a:solidFill>
                <a:schemeClr val="accent2"/>
              </a:solidFill>
              <a:latin typeface="Sitka Text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1;p42">
            <a:extLst>
              <a:ext uri="{FF2B5EF4-FFF2-40B4-BE49-F238E27FC236}">
                <a16:creationId xmlns:a16="http://schemas.microsoft.com/office/drawing/2014/main" id="{818DD404-10F6-B81F-0FC1-DF287332E0E4}"/>
              </a:ext>
            </a:extLst>
          </p:cNvPr>
          <p:cNvSpPr txBox="1">
            <a:spLocks/>
          </p:cNvSpPr>
          <p:nvPr/>
        </p:nvSpPr>
        <p:spPr>
          <a:xfrm>
            <a:off x="622820" y="393799"/>
            <a:ext cx="7380369" cy="7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dirty="0">
                <a:solidFill>
                  <a:schemeClr val="tx1"/>
                </a:solidFill>
                <a:latin typeface="Arial Black" panose="020B0A04020102020204" pitchFamily="34" charset="0"/>
              </a:rPr>
              <a:t>СПАСИБО ЗА ВНИМАНИЕ !!</a:t>
            </a:r>
          </a:p>
        </p:txBody>
      </p:sp>
      <p:sp>
        <p:nvSpPr>
          <p:cNvPr id="7" name="Google Shape;302;p42">
            <a:extLst>
              <a:ext uri="{FF2B5EF4-FFF2-40B4-BE49-F238E27FC236}">
                <a16:creationId xmlns:a16="http://schemas.microsoft.com/office/drawing/2014/main" id="{B87AC125-8DEF-24AA-E6D3-C6E196CC6879}"/>
              </a:ext>
            </a:extLst>
          </p:cNvPr>
          <p:cNvSpPr txBox="1">
            <a:spLocks/>
          </p:cNvSpPr>
          <p:nvPr/>
        </p:nvSpPr>
        <p:spPr>
          <a:xfrm>
            <a:off x="713223" y="1325574"/>
            <a:ext cx="4803321" cy="1482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Если будут какие то вопросы?</a:t>
            </a:r>
          </a:p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tx1"/>
                </a:solidFill>
                <a:latin typeface="Syne" panose="020B0604020202020204" charset="0"/>
              </a:rPr>
              <a:t>aliverdiyev05@inbox.ru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+994 55 331 11 98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https://github.com/shalbuzz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8" name="Google Shape;303;p42">
            <a:extLst>
              <a:ext uri="{FF2B5EF4-FFF2-40B4-BE49-F238E27FC236}">
                <a16:creationId xmlns:a16="http://schemas.microsoft.com/office/drawing/2014/main" id="{AC0A8162-AA86-99D0-A372-674C87C07044}"/>
              </a:ext>
            </a:extLst>
          </p:cNvPr>
          <p:cNvGrpSpPr/>
          <p:nvPr/>
        </p:nvGrpSpPr>
        <p:grpSpPr>
          <a:xfrm>
            <a:off x="829440" y="3000214"/>
            <a:ext cx="276012" cy="275991"/>
            <a:chOff x="3368074" y="3882537"/>
            <a:chExt cx="215298" cy="215298"/>
          </a:xfrm>
        </p:grpSpPr>
        <p:sp>
          <p:nvSpPr>
            <p:cNvPr id="9" name="Google Shape;304;p42">
              <a:extLst>
                <a:ext uri="{FF2B5EF4-FFF2-40B4-BE49-F238E27FC236}">
                  <a16:creationId xmlns:a16="http://schemas.microsoft.com/office/drawing/2014/main" id="{3DD2D754-AE9C-13DC-C199-E1A9B41BDEAC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0" name="Google Shape;305;p42">
              <a:extLst>
                <a:ext uri="{FF2B5EF4-FFF2-40B4-BE49-F238E27FC236}">
                  <a16:creationId xmlns:a16="http://schemas.microsoft.com/office/drawing/2014/main" id="{F3155D16-EC4D-910A-0062-2263F1F2F9FF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Google Shape;306;p42">
              <a:extLst>
                <a:ext uri="{FF2B5EF4-FFF2-40B4-BE49-F238E27FC236}">
                  <a16:creationId xmlns:a16="http://schemas.microsoft.com/office/drawing/2014/main" id="{98F8EEF9-2283-7D40-2A82-62B2A6EDFF99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oogle Shape;307;p42">
            <a:extLst>
              <a:ext uri="{FF2B5EF4-FFF2-40B4-BE49-F238E27FC236}">
                <a16:creationId xmlns:a16="http://schemas.microsoft.com/office/drawing/2014/main" id="{AA7BF821-4E85-97C8-BF4F-AAB4A4AE83F7}"/>
              </a:ext>
            </a:extLst>
          </p:cNvPr>
          <p:cNvGrpSpPr/>
          <p:nvPr/>
        </p:nvGrpSpPr>
        <p:grpSpPr>
          <a:xfrm>
            <a:off x="1567194" y="3000214"/>
            <a:ext cx="266790" cy="238574"/>
            <a:chOff x="3824739" y="3890112"/>
            <a:chExt cx="208105" cy="186110"/>
          </a:xfrm>
        </p:grpSpPr>
        <p:sp>
          <p:nvSpPr>
            <p:cNvPr id="13" name="Google Shape;308;p42">
              <a:extLst>
                <a:ext uri="{FF2B5EF4-FFF2-40B4-BE49-F238E27FC236}">
                  <a16:creationId xmlns:a16="http://schemas.microsoft.com/office/drawing/2014/main" id="{E004F7AE-2E20-94EA-E704-EB780299FF29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" name="Google Shape;309;p42">
              <a:extLst>
                <a:ext uri="{FF2B5EF4-FFF2-40B4-BE49-F238E27FC236}">
                  <a16:creationId xmlns:a16="http://schemas.microsoft.com/office/drawing/2014/main" id="{EFE91B62-9930-A38F-F67E-4F6AA138B6D9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" name="Google Shape;310;p42">
              <a:extLst>
                <a:ext uri="{FF2B5EF4-FFF2-40B4-BE49-F238E27FC236}">
                  <a16:creationId xmlns:a16="http://schemas.microsoft.com/office/drawing/2014/main" id="{2537D3F4-C180-6FF3-43B8-A0B33A8BE5BE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6" name="Google Shape;311;p42">
            <a:extLst>
              <a:ext uri="{FF2B5EF4-FFF2-40B4-BE49-F238E27FC236}">
                <a16:creationId xmlns:a16="http://schemas.microsoft.com/office/drawing/2014/main" id="{A093FC04-B456-BAB7-940F-52E40F9AC8B9}"/>
              </a:ext>
            </a:extLst>
          </p:cNvPr>
          <p:cNvSpPr/>
          <p:nvPr/>
        </p:nvSpPr>
        <p:spPr>
          <a:xfrm>
            <a:off x="2295726" y="3035467"/>
            <a:ext cx="291511" cy="203321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Google Shape;313;p42">
            <a:extLst>
              <a:ext uri="{FF2B5EF4-FFF2-40B4-BE49-F238E27FC236}">
                <a16:creationId xmlns:a16="http://schemas.microsoft.com/office/drawing/2014/main" id="{D0BD2305-6A2F-6449-BA81-5FF5F499D191}"/>
              </a:ext>
            </a:extLst>
          </p:cNvPr>
          <p:cNvSpPr txBox="1"/>
          <p:nvPr/>
        </p:nvSpPr>
        <p:spPr>
          <a:xfrm>
            <a:off x="280163" y="4659264"/>
            <a:ext cx="652102" cy="34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Syne"/>
                <a:ea typeface="Syne"/>
                <a:cs typeface="Syne"/>
                <a:sym typeface="Syne"/>
              </a:rPr>
              <a:t>ADNSU</a:t>
            </a:r>
            <a:endParaRPr sz="1000" dirty="0">
              <a:solidFill>
                <a:schemeClr val="tx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8" name="Google Shape;314;p42">
            <a:extLst>
              <a:ext uri="{FF2B5EF4-FFF2-40B4-BE49-F238E27FC236}">
                <a16:creationId xmlns:a16="http://schemas.microsoft.com/office/drawing/2014/main" id="{D7E7F460-8ABC-33E2-AC6A-458820DD21A5}"/>
              </a:ext>
            </a:extLst>
          </p:cNvPr>
          <p:cNvCxnSpPr>
            <a:cxnSpLocks/>
          </p:cNvCxnSpPr>
          <p:nvPr/>
        </p:nvCxnSpPr>
        <p:spPr>
          <a:xfrm>
            <a:off x="897742" y="4850966"/>
            <a:ext cx="793436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1190397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" name="Google Shape;135;p29"/>
          <p:cNvGraphicFramePr/>
          <p:nvPr>
            <p:extLst>
              <p:ext uri="{D42A27DB-BD31-4B8C-83A1-F6EECF244321}">
                <p14:modId xmlns:p14="http://schemas.microsoft.com/office/powerpoint/2010/main" val="1130843587"/>
              </p:ext>
            </p:extLst>
          </p:nvPr>
        </p:nvGraphicFramePr>
        <p:xfrm>
          <a:off x="829340" y="1662670"/>
          <a:ext cx="7291144" cy="2393649"/>
        </p:xfrm>
        <a:graphic>
          <a:graphicData uri="http://schemas.openxmlformats.org/drawingml/2006/table">
            <a:tbl>
              <a:tblPr>
                <a:noFill/>
                <a:tableStyleId>{5D8DDBBB-0E30-46CC-8B63-1809DD2FCF4F}</a:tableStyleId>
              </a:tblPr>
              <a:tblGrid>
                <a:gridCol w="2554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381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1.Анализ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требований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dirty="0">
                          <a:solidFill>
                            <a:schemeClr val="dk1"/>
                          </a:solidFill>
                          <a:latin typeface="Sitka Text" pitchFamily="2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  <a:sym typeface="Albert Sans"/>
                        </a:rPr>
                        <a:t>На первом этапе проводится сбор информации о будущей системе: </a:t>
                      </a:r>
                      <a:endParaRPr sz="1000" dirty="0">
                        <a:solidFill>
                          <a:schemeClr val="dk1"/>
                        </a:solidFill>
                        <a:latin typeface="Sitka Text" pitchFamily="2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9671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2.Проектирование и дизайн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На данном этапе разрабатывается структура сайта, создаются макеты </a:t>
                      </a:r>
                      <a:endParaRPr sz="800" dirty="0">
                        <a:solidFill>
                          <a:schemeClr val="tx1"/>
                        </a:solidFill>
                        <a:latin typeface="Sitka Text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16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Реализация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Разработка веб-сайта осуществляется с использованием современных технологий: HTML и CSS для оформления, JavaScript — для добавления интерактивности. </a:t>
                      </a:r>
                      <a:endParaRPr sz="600" dirty="0">
                        <a:solidFill>
                          <a:schemeClr val="tx1"/>
                        </a:solidFill>
                        <a:latin typeface="Sitka Text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381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4.Тестирование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Готовая система проходит всестороннюю проверку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itka Text" pitchFamily="2" charset="0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endParaRPr sz="1000" dirty="0">
                        <a:solidFill>
                          <a:schemeClr val="dk1"/>
                        </a:solidFill>
                        <a:latin typeface="Sitka Text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6" name="Google Shape;136;p29"/>
          <p:cNvSpPr txBox="1"/>
          <p:nvPr/>
        </p:nvSpPr>
        <p:spPr>
          <a:xfrm>
            <a:off x="260497" y="871855"/>
            <a:ext cx="699343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0215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Процесс разработки включает в себя следующие ключевые этапы</a:t>
            </a:r>
            <a:r>
              <a:rPr lang="ru-RU" sz="180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:</a:t>
            </a:r>
          </a:p>
        </p:txBody>
      </p:sp>
      <p:sp>
        <p:nvSpPr>
          <p:cNvPr id="139" name="Google Shape;13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ВВЕДЕНИЕ</a:t>
            </a:r>
            <a:endParaRPr b="0" dirty="0">
              <a:latin typeface="Arial Black" panose="020B0A04020102020204" pitchFamily="34" charset="0"/>
              <a:ea typeface="Syne SemiBold"/>
              <a:cs typeface="Syne SemiBold"/>
              <a:sym typeface="Syne Semi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12B3E-31F5-B159-9ADE-086B48EA4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z-Latn-AZ" sz="20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ТЕОРЕТИЧЕСКАЯ ЧАСТЬ</a:t>
            </a:r>
            <a:b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59835C-5A27-59C3-B4AB-9346E8909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15751"/>
            <a:ext cx="8027090" cy="3567263"/>
          </a:xfrm>
        </p:spPr>
        <p:txBody>
          <a:bodyPr/>
          <a:lstStyle/>
          <a:p>
            <a:pPr marL="457200" algn="just">
              <a:lnSpc>
                <a:spcPct val="150000"/>
              </a:lnSpc>
              <a:buNone/>
            </a:pPr>
            <a:r>
              <a:rPr lang="az-Latn-AZ" sz="16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1.</a:t>
            </a:r>
            <a:r>
              <a:rPr lang="ru-RU" sz="16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1</a:t>
            </a:r>
            <a:r>
              <a:rPr lang="az-Latn-AZ" sz="16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 Web-программирование</a:t>
            </a:r>
            <a:endParaRPr lang="ru-RU" sz="1600" b="1" u="sng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indent="0">
              <a:lnSpc>
                <a:spcPct val="150000"/>
              </a:lnSpc>
              <a:buNone/>
            </a:pPr>
            <a:r>
              <a:rPr lang="ru-RU" sz="1400" b="1" i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Web-разработка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представляет собой активно развивающееся направление программирования, основной задачей которого является создание интерактивных и динамичных интернет-приложений. Языки, используемые в веб-программировании, делятся на два ключевых типа: клиентские и серверные.</a:t>
            </a:r>
            <a:endParaRPr lang="en-US" sz="1400" dirty="0">
              <a:latin typeface="Sitka Text" pitchFamily="2" charset="0"/>
              <a:ea typeface="MS Mincho" panose="02020609040205080304" pitchFamily="49" charset="-128"/>
            </a:endParaRPr>
          </a:p>
          <a:p>
            <a:pPr indent="0">
              <a:lnSpc>
                <a:spcPct val="150000"/>
              </a:lnSpc>
              <a:buNone/>
            </a:pPr>
            <a:r>
              <a:rPr lang="ru-RU" sz="1400" b="1" i="1" u="sng" kern="0" dirty="0">
                <a:effectLst/>
                <a:latin typeface="Sitka Text" pitchFamily="2" charset="0"/>
                <a:ea typeface="MS Mincho" panose="02020609040205080304" pitchFamily="49" charset="-128"/>
              </a:rPr>
              <a:t>Клиентские языки</a:t>
            </a: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 выполняются непосредственно на стороне пользователя, чаще всего в его веб-браузере.</a:t>
            </a:r>
            <a:endParaRPr lang="en-US" sz="1400" kern="0" dirty="0">
              <a:latin typeface="Sitka Text" pitchFamily="2" charset="0"/>
              <a:ea typeface="MS Mincho" panose="02020609040205080304" pitchFamily="49" charset="-128"/>
            </a:endParaRPr>
          </a:p>
          <a:p>
            <a:pPr indent="0">
              <a:lnSpc>
                <a:spcPct val="150000"/>
              </a:lnSpc>
              <a:buNone/>
            </a:pPr>
            <a:r>
              <a:rPr lang="ru-RU" sz="1400" b="1" i="1" dirty="0">
                <a:effectLst/>
                <a:latin typeface="Sitka Text" pitchFamily="2" charset="0"/>
                <a:ea typeface="MS Mincho" panose="02020609040205080304" pitchFamily="49" charset="-128"/>
              </a:rPr>
              <a:t>Серверные языки программирования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, в отличие от клиентских, позволяют </a:t>
            </a:r>
            <a:r>
              <a:rPr lang="en-US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          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выполнять сложную логику обработки данных на стороне сервера.</a:t>
            </a:r>
            <a:endParaRPr lang="ru-RU" sz="1400" dirty="0"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41860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4D7AE-D71E-6D3F-20D4-9D6BF35F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D49F06-A921-22D8-9ADA-2DC0AF37A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303689"/>
            <a:ext cx="7704000" cy="3223094"/>
          </a:xfrm>
        </p:spPr>
        <p:txBody>
          <a:bodyPr/>
          <a:lstStyle/>
          <a:p>
            <a:pPr marL="152400" indent="0">
              <a:buNone/>
            </a:pPr>
            <a:r>
              <a:rPr lang="ru-RU" sz="1400" b="1" u="sng" kern="0" dirty="0">
                <a:effectLst/>
                <a:latin typeface="Sitka Text" pitchFamily="2" charset="0"/>
                <a:ea typeface="MS Mincho" panose="02020609040205080304" pitchFamily="49" charset="-128"/>
              </a:rPr>
              <a:t>HTML (</a:t>
            </a:r>
            <a:r>
              <a:rPr lang="ru-RU" sz="1400" b="1" u="sng" kern="0" dirty="0" err="1">
                <a:effectLst/>
                <a:latin typeface="Sitka Text" pitchFamily="2" charset="0"/>
                <a:ea typeface="MS Mincho" panose="02020609040205080304" pitchFamily="49" charset="-128"/>
              </a:rPr>
              <a:t>HyperText</a:t>
            </a:r>
            <a:r>
              <a:rPr lang="ru-RU" sz="1400" b="1" u="sng" kern="0" dirty="0"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ru-RU" sz="1400" b="1" u="sng" kern="0" dirty="0" err="1">
                <a:effectLst/>
                <a:latin typeface="Sitka Text" pitchFamily="2" charset="0"/>
                <a:ea typeface="MS Mincho" panose="02020609040205080304" pitchFamily="49" charset="-128"/>
              </a:rPr>
              <a:t>Markup</a:t>
            </a:r>
            <a:r>
              <a:rPr lang="ru-RU" sz="1400" b="1" u="sng" kern="0" dirty="0">
                <a:effectLst/>
                <a:latin typeface="Sitka Text" pitchFamily="2" charset="0"/>
                <a:ea typeface="MS Mincho" panose="02020609040205080304" pitchFamily="49" charset="-128"/>
              </a:rPr>
              <a:t> Language)</a:t>
            </a:r>
            <a:r>
              <a:rPr lang="en-US" sz="1400" b="1" u="sng" dirty="0"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ru-RU" sz="1400" kern="0" dirty="0">
                <a:effectLst/>
                <a:latin typeface="Sitka Text" pitchFamily="2" charset="0"/>
                <a:ea typeface="MS Mincho" panose="02020609040205080304" pitchFamily="49" charset="-128"/>
              </a:rPr>
              <a:t>— это стандартный язык разметки, предназначенный для создания и структурирования документов в интернете.</a:t>
            </a:r>
            <a:endParaRPr lang="en-US" sz="1400" dirty="0"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Назначение и функции HTML</a:t>
            </a:r>
            <a:endParaRPr lang="en-US" sz="1400" b="1" u="sng" dirty="0"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HTML позволяет управлять отображением различных элементов на странице, включая:</a:t>
            </a:r>
            <a:endParaRPr lang="en-US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ru-RU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Форматирование текста:</a:t>
            </a:r>
            <a:r>
              <a:rPr lang="ru-RU" sz="1400" u="sng" dirty="0"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изменение цвета, шрифта, размера, стиля (жирный, курсив и т. д.);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Выделение и структура</a:t>
            </a:r>
            <a:r>
              <a:rPr lang="ru-RU" sz="1400" b="1" dirty="0">
                <a:effectLst/>
                <a:latin typeface="Sitka Text" pitchFamily="2" charset="0"/>
                <a:ea typeface="MS Mincho" panose="02020609040205080304" pitchFamily="49" charset="-128"/>
              </a:rPr>
              <a:t>: 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заголовки, абзацы, списки, цитаты, блоки и строки;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Гиперссылки: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переходы между страницами и внутри одного документа;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Формы</a:t>
            </a:r>
            <a:r>
              <a:rPr lang="ru-RU" sz="1400" b="1" dirty="0">
                <a:effectLst/>
                <a:latin typeface="Sitka Text" pitchFamily="2" charset="0"/>
                <a:ea typeface="MS Mincho" panose="02020609040205080304" pitchFamily="49" charset="-128"/>
              </a:rPr>
              <a:t>: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интерфейсы для ввода данных пользователями;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b="1" u="sng" dirty="0">
                <a:effectLst/>
                <a:latin typeface="Sitka Text" pitchFamily="2" charset="0"/>
                <a:ea typeface="MS Mincho" panose="02020609040205080304" pitchFamily="49" charset="-128"/>
              </a:rPr>
              <a:t>Мультимедиа</a:t>
            </a:r>
            <a:r>
              <a:rPr lang="ru-RU" sz="1400" b="1" dirty="0">
                <a:effectLst/>
                <a:latin typeface="Sitka Text" pitchFamily="2" charset="0"/>
                <a:ea typeface="MS Mincho" panose="02020609040205080304" pitchFamily="49" charset="-128"/>
              </a:rPr>
              <a:t>: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встроенные изображения, видео, аудио и подключаемые внешние объекты;</a:t>
            </a:r>
          </a:p>
          <a:p>
            <a:endParaRPr lang="ru-RU" sz="1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8860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35179-E654-51E4-2B52-C676ED9A7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29076"/>
            <a:ext cx="7704000" cy="572700"/>
          </a:xfrm>
        </p:spPr>
        <p:txBody>
          <a:bodyPr/>
          <a:lstStyle/>
          <a:p>
            <a:r>
              <a:rPr lang="ru-RU" sz="2400" b="1" dirty="0">
                <a:effectLst/>
                <a:latin typeface="Arial Black" panose="020B0A04020102020204" pitchFamily="34" charset="0"/>
                <a:ea typeface="MS Mincho" panose="02020609040205080304" pitchFamily="49" charset="-128"/>
              </a:rPr>
              <a:t>HTML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421D04-ECED-4918-4563-8308BF253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589" y="1001776"/>
            <a:ext cx="7704000" cy="3069870"/>
          </a:xfrm>
        </p:spPr>
        <p:txBody>
          <a:bodyPr/>
          <a:lstStyle/>
          <a:p>
            <a:pPr marL="152400" indent="0">
              <a:buNone/>
            </a:pPr>
            <a:r>
              <a:rPr lang="ru-RU" sz="1600" b="1" dirty="0">
                <a:effectLst/>
                <a:latin typeface="Sitka Text" pitchFamily="2" charset="0"/>
                <a:ea typeface="MS Mincho" panose="02020609040205080304" pitchFamily="49" charset="-128"/>
              </a:rPr>
              <a:t>Основные принципы HTML</a:t>
            </a:r>
            <a:endParaRPr lang="en-US" sz="1600" b="1" dirty="0"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HTML-документ состоит из элементов, заключённых в теги. Каждый тег берётся в угловые скобки (&lt; и &gt;), а закрывающий тег дополнительно содержит символ /. Например:</a:t>
            </a:r>
          </a:p>
          <a:p>
            <a:pPr algn="just">
              <a:lnSpc>
                <a:spcPct val="150000"/>
              </a:lnSpc>
              <a:buNone/>
            </a:pPr>
            <a:r>
              <a:rPr lang="ru-RU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&lt;HTML&gt;</a:t>
            </a:r>
            <a:endParaRPr lang="ru-RU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algn="just">
              <a:lnSpc>
                <a:spcPct val="150000"/>
              </a:lnSpc>
              <a:buNone/>
            </a:pPr>
            <a:r>
              <a:rPr lang="ru-RU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 &lt;HEAD&gt;</a:t>
            </a:r>
            <a:endParaRPr lang="ru-RU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algn="just">
              <a:lnSpc>
                <a:spcPct val="150000"/>
              </a:lnSpc>
              <a:buNone/>
            </a:pPr>
            <a:r>
              <a:rPr lang="ru-RU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   &lt;TITLE&gt;Заголовок страницы&lt;/TITLE&gt;</a:t>
            </a:r>
            <a:endParaRPr lang="ru-RU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algn="just">
              <a:lnSpc>
                <a:spcPct val="150000"/>
              </a:lnSpc>
              <a:buNone/>
            </a:pPr>
            <a:r>
              <a:rPr lang="ru-RU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 &lt;/HEAD&gt;</a:t>
            </a:r>
            <a:endParaRPr lang="ru-RU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>
              <a:buNone/>
            </a:pPr>
            <a:r>
              <a:rPr lang="ru-RU" b="1" kern="0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&lt;/HTML&gt;</a:t>
            </a:r>
          </a:p>
          <a:p>
            <a:pPr>
              <a:buNone/>
            </a:pPr>
            <a:endParaRPr lang="ru-RU" sz="1400" b="1" dirty="0">
              <a:solidFill>
                <a:schemeClr val="tx2"/>
              </a:solidFill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F8A5D-233C-4FD8-09B3-B13940C0C694}"/>
              </a:ext>
            </a:extLst>
          </p:cNvPr>
          <p:cNvSpPr txBox="1"/>
          <p:nvPr/>
        </p:nvSpPr>
        <p:spPr>
          <a:xfrm>
            <a:off x="317293" y="3222266"/>
            <a:ext cx="8238108" cy="699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Также, элементы разметки могут иметь атрибуты, задающие</a:t>
            </a:r>
            <a:endParaRPr lang="en-US" sz="1400" dirty="0">
              <a:solidFill>
                <a:schemeClr val="tx1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indent="457200">
              <a:lnSpc>
                <a:spcPct val="150000"/>
              </a:lnSpc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их свойства</a:t>
            </a:r>
            <a:r>
              <a:rPr lang="en-US" dirty="0">
                <a:solidFill>
                  <a:schemeClr val="tx1"/>
                </a:solidFill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ru-RU" sz="1400" dirty="0">
                <a:solidFill>
                  <a:schemeClr val="tx1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(например, размер шрифта, цвет, расположение).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57040-B115-D250-FBBE-4DF4266401B2}"/>
              </a:ext>
            </a:extLst>
          </p:cNvPr>
          <p:cNvSpPr txBox="1"/>
          <p:nvPr/>
        </p:nvSpPr>
        <p:spPr>
          <a:xfrm>
            <a:off x="-643095" y="3803184"/>
            <a:ext cx="7355395" cy="387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50000"/>
              </a:lnSpc>
              <a:buNone/>
            </a:pPr>
            <a:r>
              <a:rPr lang="ru-RU" sz="1400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&lt;a </a:t>
            </a:r>
            <a:r>
              <a:rPr lang="ru-RU" sz="1400" b="1" dirty="0" err="1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href</a:t>
            </a:r>
            <a:r>
              <a:rPr lang="ru-RU" sz="1400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=«http://www.google.com»&gt; Go </a:t>
            </a:r>
            <a:r>
              <a:rPr lang="ru-RU" sz="1400" b="1" dirty="0" err="1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to</a:t>
            </a:r>
            <a:r>
              <a:rPr lang="ru-RU" sz="1400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 </a:t>
            </a:r>
            <a:r>
              <a:rPr lang="ru-RU" sz="1400" b="1" dirty="0" err="1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Website</a:t>
            </a:r>
            <a:r>
              <a:rPr lang="ru-RU" sz="1400" b="1" dirty="0">
                <a:solidFill>
                  <a:schemeClr val="tx2"/>
                </a:solidFill>
                <a:effectLst/>
                <a:latin typeface="Sitka Text" pitchFamily="2" charset="0"/>
                <a:ea typeface="MS Mincho" panose="02020609040205080304" pitchFamily="49" charset="-128"/>
              </a:rPr>
              <a:t>!&lt;/a&gt;</a:t>
            </a:r>
            <a:endParaRPr lang="en-US" sz="1400" b="1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173844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AC20F-69DF-7E4E-570D-03730B22A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211" y="434976"/>
            <a:ext cx="7704000" cy="572700"/>
          </a:xfrm>
        </p:spPr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Каскадные таблицы стилей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BEDEC9-86D8-5A7E-D71F-C75C859D8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992" y="1215752"/>
            <a:ext cx="8440220" cy="3572287"/>
          </a:xfrm>
        </p:spPr>
        <p:txBody>
          <a:bodyPr/>
          <a:lstStyle/>
          <a:p>
            <a:pPr marL="152400" indent="0">
              <a:buNone/>
            </a:pP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Каскадные таблицы стилей (CSS, </a:t>
            </a:r>
            <a:r>
              <a:rPr lang="ru-RU" sz="1400" dirty="0" err="1">
                <a:effectLst/>
                <a:latin typeface="Sitka Text" pitchFamily="2" charset="0"/>
                <a:ea typeface="MS Mincho" panose="02020609040205080304" pitchFamily="49" charset="-128"/>
              </a:rPr>
              <a:t>Cascading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 Style </a:t>
            </a:r>
            <a:r>
              <a:rPr lang="ru-RU" sz="1400" dirty="0" err="1">
                <a:effectLst/>
                <a:latin typeface="Sitka Text" pitchFamily="2" charset="0"/>
                <a:ea typeface="MS Mincho" panose="02020609040205080304" pitchFamily="49" charset="-128"/>
              </a:rPr>
              <a:t>Sheets</a:t>
            </a:r>
            <a:r>
              <a:rPr lang="ru-RU" sz="1400" dirty="0">
                <a:effectLst/>
                <a:latin typeface="Sitka Text" pitchFamily="2" charset="0"/>
                <a:ea typeface="MS Mincho" panose="02020609040205080304" pitchFamily="49" charset="-128"/>
              </a:rPr>
              <a:t>) представляют собой стандартный механизм, позволяющий описывать визуальное оформление элементов HTML‑страницы. </a:t>
            </a:r>
            <a:endParaRPr lang="en-US" sz="1400" dirty="0"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ru-RU" sz="1400" dirty="0"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Правила CSS могут подключаться к странице несколькими способами: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1. Встроенные стили — атрибут </a:t>
            </a:r>
            <a:r>
              <a:rPr lang="ru-RU" sz="1400" dirty="0" err="1">
                <a:latin typeface="Sitka Text" pitchFamily="2" charset="0"/>
              </a:rPr>
              <a:t>style</a:t>
            </a:r>
            <a:r>
              <a:rPr lang="ru-RU" sz="1400" dirty="0">
                <a:latin typeface="Sitka Text" pitchFamily="2" charset="0"/>
              </a:rPr>
              <a:t> непосредственно в теге HTML.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2. Внутренние стили — блок &lt;</a:t>
            </a:r>
            <a:r>
              <a:rPr lang="ru-RU" sz="1400" dirty="0" err="1">
                <a:latin typeface="Sitka Text" pitchFamily="2" charset="0"/>
              </a:rPr>
              <a:t>style</a:t>
            </a:r>
            <a:r>
              <a:rPr lang="ru-RU" sz="1400" dirty="0">
                <a:latin typeface="Sitka Text" pitchFamily="2" charset="0"/>
              </a:rPr>
              <a:t>&gt;…&lt;/</a:t>
            </a:r>
            <a:r>
              <a:rPr lang="ru-RU" sz="1400" dirty="0" err="1">
                <a:latin typeface="Sitka Text" pitchFamily="2" charset="0"/>
              </a:rPr>
              <a:t>style</a:t>
            </a:r>
            <a:r>
              <a:rPr lang="ru-RU" sz="1400" dirty="0">
                <a:latin typeface="Sitka Text" pitchFamily="2" charset="0"/>
              </a:rPr>
              <a:t>&gt; внутри секции &lt;</a:t>
            </a:r>
            <a:r>
              <a:rPr lang="ru-RU" sz="1400" dirty="0" err="1">
                <a:latin typeface="Sitka Text" pitchFamily="2" charset="0"/>
              </a:rPr>
              <a:t>head</a:t>
            </a:r>
            <a:r>
              <a:rPr lang="ru-RU" sz="1400" dirty="0">
                <a:latin typeface="Sitka Text" pitchFamily="2" charset="0"/>
              </a:rPr>
              <a:t>&gt; документа.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3. Внешние таблицы стилей — отдельный .</a:t>
            </a:r>
            <a:r>
              <a:rPr lang="ru-RU" sz="1400" dirty="0" err="1">
                <a:latin typeface="Sitka Text" pitchFamily="2" charset="0"/>
              </a:rPr>
              <a:t>css</a:t>
            </a:r>
            <a:r>
              <a:rPr lang="ru-RU" sz="1400" dirty="0">
                <a:latin typeface="Sitka Text" pitchFamily="2" charset="0"/>
              </a:rPr>
              <a:t> файл, подключаемый через &lt;</a:t>
            </a:r>
            <a:r>
              <a:rPr lang="ru-RU" sz="1400" dirty="0" err="1">
                <a:latin typeface="Sitka Text" pitchFamily="2" charset="0"/>
              </a:rPr>
              <a:t>link</a:t>
            </a:r>
            <a:r>
              <a:rPr lang="ru-RU" sz="1400" dirty="0">
                <a:latin typeface="Sitka Text" pitchFamily="2" charset="0"/>
              </a:rPr>
              <a:t> </a:t>
            </a:r>
            <a:r>
              <a:rPr lang="ru-RU" sz="1400" dirty="0" err="1">
                <a:latin typeface="Sitka Text" pitchFamily="2" charset="0"/>
              </a:rPr>
              <a:t>rel</a:t>
            </a:r>
            <a:r>
              <a:rPr lang="ru-RU" sz="1400" dirty="0">
                <a:latin typeface="Sitka Text" pitchFamily="2" charset="0"/>
              </a:rPr>
              <a:t>="</a:t>
            </a:r>
            <a:r>
              <a:rPr lang="ru-RU" sz="1400" dirty="0" err="1">
                <a:latin typeface="Sitka Text" pitchFamily="2" charset="0"/>
              </a:rPr>
              <a:t>stylesheet</a:t>
            </a:r>
            <a:r>
              <a:rPr lang="ru-RU" sz="1400" dirty="0">
                <a:latin typeface="Sitka Text" pitchFamily="2" charset="0"/>
              </a:rPr>
              <a:t>" </a:t>
            </a:r>
            <a:r>
              <a:rPr lang="ru-RU" sz="1400" dirty="0" err="1">
                <a:latin typeface="Sitka Text" pitchFamily="2" charset="0"/>
              </a:rPr>
              <a:t>href</a:t>
            </a:r>
            <a:r>
              <a:rPr lang="ru-RU" sz="1400" dirty="0">
                <a:latin typeface="Sitka Text" pitchFamily="2" charset="0"/>
              </a:rPr>
              <a:t>="styles.css"&gt;.</a:t>
            </a:r>
          </a:p>
          <a:p>
            <a:pPr indent="457200">
              <a:lnSpc>
                <a:spcPct val="150000"/>
              </a:lnSpc>
              <a:buNone/>
            </a:pPr>
            <a:endParaRPr lang="en-US" sz="1400" b="1" dirty="0">
              <a:solidFill>
                <a:schemeClr val="tx2"/>
              </a:solidFill>
              <a:effectLst/>
              <a:latin typeface="Sitka Text" pitchFamily="2" charset="0"/>
              <a:ea typeface="MS Mincho" panose="02020609040205080304" pitchFamily="49" charset="-128"/>
            </a:endParaRPr>
          </a:p>
          <a:p>
            <a:pPr marL="152400" indent="0"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181880-30A4-3295-C09D-3345DAA75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660" y="3194883"/>
            <a:ext cx="3502038" cy="151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9314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67F6F-FC85-1317-52EE-0567052E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Каскадные таблицы стилей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17510F-F80F-F446-672D-1966F500C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Таблица стилей представляет собой совокупность правил, каждое из которых состоит из одного или нескольких селекторов и блока деклараций в фигурных скобках. Внутри такого блока указываются пары «свойство: значение», отделённые точкой с запятой:</a:t>
            </a:r>
          </a:p>
          <a:p>
            <a:pPr marL="609600" lvl="1" indent="0">
              <a:buNone/>
            </a:pPr>
            <a:r>
              <a:rPr lang="ru-RU" sz="1400" dirty="0">
                <a:latin typeface="Sitka Text" pitchFamily="2" charset="0"/>
              </a:rPr>
              <a:t>селектор, селектор {</a:t>
            </a:r>
          </a:p>
          <a:p>
            <a:pPr marL="609600" lvl="1" indent="0">
              <a:buNone/>
            </a:pPr>
            <a:r>
              <a:rPr lang="ru-RU" sz="1400" dirty="0">
                <a:latin typeface="Sitka Text" pitchFamily="2" charset="0"/>
              </a:rPr>
              <a:t>свойство1: значение;</a:t>
            </a:r>
          </a:p>
          <a:p>
            <a:pPr marL="609600" lvl="1" indent="0">
              <a:buNone/>
            </a:pPr>
            <a:r>
              <a:rPr lang="ru-RU" sz="1400" dirty="0">
                <a:latin typeface="Sitka Text" pitchFamily="2" charset="0"/>
              </a:rPr>
              <a:t>свойство2: значение;</a:t>
            </a:r>
          </a:p>
          <a:p>
            <a:pPr marL="609600" lvl="1" indent="0">
              <a:buNone/>
            </a:pPr>
            <a:r>
              <a:rPr lang="ru-RU" sz="1400" dirty="0">
                <a:latin typeface="Sitka Text" pitchFamily="2" charset="0"/>
              </a:rPr>
              <a:t>свойство3: значение;</a:t>
            </a:r>
          </a:p>
          <a:p>
            <a:pPr marL="609600" lvl="1" indent="0">
              <a:buNone/>
            </a:pPr>
            <a:r>
              <a:rPr lang="ru-RU" sz="1400" dirty="0">
                <a:latin typeface="Sitka Text" pitchFamily="2" charset="0"/>
              </a:rPr>
              <a:t>}</a:t>
            </a:r>
          </a:p>
          <a:p>
            <a:pPr marL="152400" indent="0">
              <a:buNone/>
            </a:pPr>
            <a:r>
              <a:rPr lang="ru-RU" sz="1400" dirty="0">
                <a:latin typeface="Sitka Text" pitchFamily="2" charset="0"/>
              </a:rPr>
              <a:t>Из отдельного файла .</a:t>
            </a:r>
            <a:r>
              <a:rPr lang="ru-RU" sz="1400" dirty="0" err="1">
                <a:latin typeface="Sitka Text" pitchFamily="2" charset="0"/>
              </a:rPr>
              <a:t>css</a:t>
            </a:r>
            <a:r>
              <a:rPr lang="ru-RU" sz="1400" dirty="0">
                <a:latin typeface="Sitka Text" pitchFamily="2" charset="0"/>
              </a:rPr>
              <a:t>, в котором описывается таблица стиля, на этот файл делается ссылка внутри страницы:</a:t>
            </a:r>
          </a:p>
          <a:p>
            <a:pPr marL="152400" indent="0">
              <a:buNone/>
            </a:pPr>
            <a:endParaRPr lang="ru-RU" sz="1400" dirty="0">
              <a:latin typeface="Sitka Text" pitchFamily="2" charset="0"/>
            </a:endParaRPr>
          </a:p>
          <a:p>
            <a:pPr marL="152400" indent="0">
              <a:buNone/>
            </a:pP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&lt;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link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 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rel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=«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stylesheet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» 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type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=«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text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/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css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» </a:t>
            </a:r>
            <a:r>
              <a:rPr lang="ru-RU" sz="1400" b="1" dirty="0" err="1">
                <a:solidFill>
                  <a:schemeClr val="tx2"/>
                </a:solidFill>
                <a:latin typeface="Sitka Text" pitchFamily="2" charset="0"/>
              </a:rPr>
              <a:t>href</a:t>
            </a:r>
            <a:r>
              <a:rPr lang="ru-RU" sz="1400" b="1" dirty="0">
                <a:solidFill>
                  <a:schemeClr val="tx2"/>
                </a:solidFill>
                <a:latin typeface="Sitka Text" pitchFamily="2" charset="0"/>
              </a:rPr>
              <a:t>=«style.css» /&gt;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792694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091060"/>
      </a:lt1>
      <a:dk2>
        <a:srgbClr val="7247B8"/>
      </a:dk2>
      <a:lt2>
        <a:srgbClr val="0DEEE7"/>
      </a:lt2>
      <a:accent1>
        <a:srgbClr val="01507C"/>
      </a:accent1>
      <a:accent2>
        <a:srgbClr val="15D2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2214</Words>
  <Application>Microsoft Office PowerPoint</Application>
  <PresentationFormat>Экран (16:9)</PresentationFormat>
  <Paragraphs>207</Paragraphs>
  <Slides>31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44" baseType="lpstr">
      <vt:lpstr>Wingdings</vt:lpstr>
      <vt:lpstr>Arial</vt:lpstr>
      <vt:lpstr>Times New Roman</vt:lpstr>
      <vt:lpstr>Nunito Light</vt:lpstr>
      <vt:lpstr>Albert Sans</vt:lpstr>
      <vt:lpstr>Syne</vt:lpstr>
      <vt:lpstr>Sitka Text</vt:lpstr>
      <vt:lpstr>Arial Black</vt:lpstr>
      <vt:lpstr>Consolas</vt:lpstr>
      <vt:lpstr>Symbol</vt:lpstr>
      <vt:lpstr>Aharoni</vt:lpstr>
      <vt:lpstr>Syne SemiBold</vt:lpstr>
      <vt:lpstr>Tech Startup by Slidesgo</vt:lpstr>
      <vt:lpstr>Презентация PowerPoint</vt:lpstr>
      <vt:lpstr>План</vt:lpstr>
      <vt:lpstr>ВВЕДЕНИЕ</vt:lpstr>
      <vt:lpstr>ВВЕДЕНИЕ</vt:lpstr>
      <vt:lpstr>ТЕОРЕТИЧЕСКАЯ ЧАСТЬ </vt:lpstr>
      <vt:lpstr>HTML</vt:lpstr>
      <vt:lpstr>HTML</vt:lpstr>
      <vt:lpstr>Каскадные таблицы стилей</vt:lpstr>
      <vt:lpstr>Каскадные таблицы стилей</vt:lpstr>
      <vt:lpstr>JavaScript</vt:lpstr>
      <vt:lpstr>Bootstrap</vt:lpstr>
      <vt:lpstr>Swiper.js</vt:lpstr>
      <vt:lpstr>Toastify.js</vt:lpstr>
      <vt:lpstr>ПРАКТИЧЕСКАЯ ЧАСТЬ</vt:lpstr>
      <vt:lpstr>ПРАКТИЧЕСКАЯ ЧАСТЬ</vt:lpstr>
      <vt:lpstr>Верстка HTML страницы</vt:lpstr>
      <vt:lpstr>Верстка HTML страницы</vt:lpstr>
      <vt:lpstr>Верстка HTML страницы</vt:lpstr>
      <vt:lpstr>Верстка HTML страницы</vt:lpstr>
      <vt:lpstr>Верстка HTML страницы</vt:lpstr>
      <vt:lpstr>Верстка HTML страницы</vt:lpstr>
      <vt:lpstr>Верстка HTML страницы</vt:lpstr>
      <vt:lpstr>Презентация PowerPoint</vt:lpstr>
      <vt:lpstr>Верстка HTML страницы</vt:lpstr>
      <vt:lpstr>Использование CSS в проекте </vt:lpstr>
      <vt:lpstr>Использование JavaScript в проекте</vt:lpstr>
      <vt:lpstr>Использование JavaScript в проекте</vt:lpstr>
      <vt:lpstr>Использование JavaScript в проекте</vt:lpstr>
      <vt:lpstr>РЕЗУЛЬТАТ</vt:lpstr>
      <vt:lpstr>ПРИЛОЖЕНИЯ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𝚂𝚑𝚊𝚕𝚋𝚞𝚣 𝙰𝚕𝚒𝚟𝚎𝚛𝚍𝚒𝚢𝚎𝚟</dc:creator>
  <cp:lastModifiedBy>𝚂𝚑𝚊𝚕𝚋𝚞𝚣 𝙰𝚕𝚒𝚟𝚎𝚛𝚍𝚒𝚢𝚎𝚟</cp:lastModifiedBy>
  <cp:revision>9</cp:revision>
  <dcterms:modified xsi:type="dcterms:W3CDTF">2025-05-15T10:52:35Z</dcterms:modified>
</cp:coreProperties>
</file>